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46"/>
  </p:notesMasterIdLst>
  <p:handoutMasterIdLst>
    <p:handoutMasterId r:id="rId47"/>
  </p:handoutMasterIdLst>
  <p:sldIdLst>
    <p:sldId id="614" r:id="rId2"/>
    <p:sldId id="615" r:id="rId3"/>
    <p:sldId id="673" r:id="rId4"/>
    <p:sldId id="616" r:id="rId5"/>
    <p:sldId id="617" r:id="rId6"/>
    <p:sldId id="618" r:id="rId7"/>
    <p:sldId id="619" r:id="rId8"/>
    <p:sldId id="647" r:id="rId9"/>
    <p:sldId id="648" r:id="rId10"/>
    <p:sldId id="623" r:id="rId11"/>
    <p:sldId id="624" r:id="rId12"/>
    <p:sldId id="634" r:id="rId13"/>
    <p:sldId id="646" r:id="rId14"/>
    <p:sldId id="636" r:id="rId15"/>
    <p:sldId id="635" r:id="rId16"/>
    <p:sldId id="674" r:id="rId17"/>
    <p:sldId id="629" r:id="rId18"/>
    <p:sldId id="633" r:id="rId19"/>
    <p:sldId id="649" r:id="rId20"/>
    <p:sldId id="671" r:id="rId21"/>
    <p:sldId id="672" r:id="rId22"/>
    <p:sldId id="650" r:id="rId23"/>
    <p:sldId id="651" r:id="rId24"/>
    <p:sldId id="675" r:id="rId25"/>
    <p:sldId id="652" r:id="rId26"/>
    <p:sldId id="653" r:id="rId27"/>
    <p:sldId id="654" r:id="rId28"/>
    <p:sldId id="655" r:id="rId29"/>
    <p:sldId id="656" r:id="rId30"/>
    <p:sldId id="657" r:id="rId31"/>
    <p:sldId id="658" r:id="rId32"/>
    <p:sldId id="659" r:id="rId33"/>
    <p:sldId id="660" r:id="rId34"/>
    <p:sldId id="661" r:id="rId35"/>
    <p:sldId id="662" r:id="rId36"/>
    <p:sldId id="663" r:id="rId37"/>
    <p:sldId id="664" r:id="rId38"/>
    <p:sldId id="665" r:id="rId39"/>
    <p:sldId id="666" r:id="rId40"/>
    <p:sldId id="667" r:id="rId41"/>
    <p:sldId id="668" r:id="rId42"/>
    <p:sldId id="669" r:id="rId43"/>
    <p:sldId id="670" r:id="rId44"/>
    <p:sldId id="560" r:id="rId45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5B7"/>
    <a:srgbClr val="86AAFF"/>
    <a:srgbClr val="000000"/>
    <a:srgbClr val="715DF6"/>
    <a:srgbClr val="180218"/>
    <a:srgbClr val="FF737F"/>
    <a:srgbClr val="9A0000"/>
    <a:srgbClr val="FF6868"/>
    <a:srgbClr val="9A9600"/>
    <a:srgbClr val="A51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82196" autoAdjust="0"/>
  </p:normalViewPr>
  <p:slideViewPr>
    <p:cSldViewPr snapToGrid="0" showGuides="1">
      <p:cViewPr>
        <p:scale>
          <a:sx n="70" d="100"/>
          <a:sy n="70" d="100"/>
        </p:scale>
        <p:origin x="-636" y="-294"/>
      </p:cViewPr>
      <p:guideLst>
        <p:guide orient="horz" pos="1175"/>
        <p:guide pos="4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0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i="1"/>
            </a:lvl1pPr>
          </a:lstStyle>
          <a:p>
            <a:pPr>
              <a:defRPr/>
            </a:pPr>
            <a:fld id="{8553313E-1F1C-D04E-9299-048379964AF5}" type="slidenum">
              <a:rPr lang="en-US"/>
              <a:pPr>
                <a:defRPr/>
              </a:pPr>
              <a:t>‹N°›</a:t>
            </a:fld>
            <a:endParaRPr lang="en-US" dirty="0"/>
          </a:p>
        </p:txBody>
      </p:sp>
      <p:pic>
        <p:nvPicPr>
          <p:cNvPr id="9221" name="Picture 5" descr="JavaOne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038" y="8689975"/>
            <a:ext cx="106997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4170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F2CCB1B-A173-CA4C-8538-C2EF29644101}" type="slidenum">
              <a:rPr lang="en-US"/>
              <a:pPr>
                <a:defRPr/>
              </a:pPr>
              <a:t>‹N°›</a:t>
            </a:fld>
            <a:endParaRPr lang="en-US" dirty="0"/>
          </a:p>
        </p:txBody>
      </p:sp>
      <p:pic>
        <p:nvPicPr>
          <p:cNvPr id="10247" name="Picture 7" descr="JavaOne-bl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038" y="8689975"/>
            <a:ext cx="106997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0780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de" b="0" i="0" u="none"/>
              <a:t>Feel free to reuse this</a:t>
            </a:r>
            <a:r>
              <a:rPr lang="de" b="0" i="0" u="none" baseline="0"/>
              <a:t> presentation for your local user groups.  Some helpful comments are in the notes section, but feel free to embellish.</a:t>
            </a:r>
          </a:p>
          <a:p>
            <a:endParaRPr lang="de" baseline="0" dirty="0" smtClean="0"/>
          </a:p>
          <a:p>
            <a:pPr algn="l" rtl="0"/>
            <a:r>
              <a:rPr lang="de" b="0" i="0" u="none" baseline="0"/>
              <a:t>For more details on JavaFX/Raspberry Pi hacking, check out this post:</a:t>
            </a:r>
          </a:p>
          <a:p>
            <a:pPr algn="l" rtl="0"/>
            <a:r>
              <a:rPr lang="de" b="0" i="0" u="none"/>
              <a:t>http://javafx.steveonjava.com/javafx-on-raspberry-pi-3-easy-steps/</a:t>
            </a:r>
            <a:endParaRPr lang="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36E82501-53DA-4152-84B0-51135B15EEA8}" type="slidenum">
              <a:rPr/>
              <a:t>1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098841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l" rtl="0"/>
            <a:r>
              <a:rPr lang="de" b="0" i="0" u="none">
                <a:latin typeface="Arial" pitchFamily="34" charset="0"/>
              </a:rPr>
              <a:t>Java embedded technologies are used in a wide variety of embedded devices.  This list is just a small sampling of devices that are currently using Java ME and SE Embedded.</a:t>
            </a:r>
          </a:p>
          <a:p>
            <a:endParaRPr lang="de" dirty="0" smtClean="0">
              <a:latin typeface="Arial" pitchFamily="34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l" rtl="0"/>
            <a:fld id="{B459C1E3-4D25-4037-A364-60B49618CFB2}" type="slidenum">
              <a:rPr>
                <a:solidFill>
                  <a:prstClr val="black"/>
                </a:solidFill>
                <a:latin typeface="Times" pitchFamily="18" charset="0"/>
              </a:rPr>
              <a:pPr algn="l" rtl="0"/>
              <a:t>2</a:t>
            </a:fld>
            <a:endParaRPr lang="de" smtClean="0">
              <a:solidFill>
                <a:prstClr val="black"/>
              </a:solidFill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l" rtl="0"/>
            <a:r>
              <a:rPr lang="de" b="0" i="0" u="none">
                <a:latin typeface="Arial" pitchFamily="34" charset="0"/>
              </a:rPr>
              <a:t>Java embedded technologies are used in a wide variety of embedded devices.  This list is just a small sampling of devices that are currently using Java ME and SE Embedded.</a:t>
            </a:r>
          </a:p>
          <a:p>
            <a:endParaRPr lang="de" dirty="0" smtClean="0">
              <a:latin typeface="Arial" pitchFamily="34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l" rtl="0"/>
            <a:fld id="{B459C1E3-4D25-4037-A364-60B49618CFB2}" type="slidenum">
              <a:rPr>
                <a:solidFill>
                  <a:prstClr val="black"/>
                </a:solidFill>
                <a:latin typeface="Times" pitchFamily="18" charset="0"/>
              </a:rPr>
              <a:pPr algn="l" rtl="0"/>
              <a:t>3</a:t>
            </a:fld>
            <a:endParaRPr lang="de" smtClean="0">
              <a:solidFill>
                <a:prstClr val="black"/>
              </a:solidFill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de" b="0" i="0" u="none"/>
              <a:t>The</a:t>
            </a:r>
            <a:r>
              <a:rPr lang="de" b="0" i="0" u="none" baseline="0"/>
              <a:t> Raspberry Pi is a consumer-focused, low-cost board.  It has a slightly slower ARM processor (ARMv6 700Mhz), but a better GPU than the BeagleBoard.  Connectivity is via HDMI/Component, USBx2, Ethernet, and Audio out.</a:t>
            </a:r>
            <a:endParaRPr lang="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36E82501-53DA-4152-84B0-51135B15EEA8}" type="slidenum">
              <a:rPr/>
              <a:t>7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78462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de" b="0" i="0" u="none"/>
              <a:t>And getting JavaFX</a:t>
            </a:r>
            <a:r>
              <a:rPr lang="de" b="0" i="0" u="none" baseline="0"/>
              <a:t> is as simple as downloading Java 7 (it has been bundled since Java 7u4).  Also, it is supported across different desktop platforms (shown in the picture).</a:t>
            </a:r>
            <a:endParaRPr lang="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36E82501-53DA-4152-84B0-51135B15EEA8}" type="slidenum">
              <a:rPr/>
              <a:t>11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81308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>
              <a:defRPr/>
            </a:pPr>
            <a:fld id="{0F2CCB1B-A173-CA4C-8538-C2EF29644101}" type="slidenum">
              <a:rPr/>
              <a:pPr algn="l" rtl="0">
                <a:defRPr/>
              </a:pPr>
              <a:t>12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50145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>
              <a:defRPr/>
            </a:pPr>
            <a:fld id="{0F2CCB1B-A173-CA4C-8538-C2EF29644101}" type="slidenum">
              <a:rPr/>
              <a:pPr algn="l" rtl="0">
                <a:defRPr/>
              </a:pPr>
              <a:t>44</a:t>
            </a:fld>
            <a:endParaRPr lang="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92" y="86846"/>
            <a:ext cx="6501244" cy="1716775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/>
        </p:nvSpPr>
        <p:spPr>
          <a:xfrm>
            <a:off x="142540" y="6356351"/>
            <a:ext cx="38597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224267" y="6356351"/>
            <a:ext cx="374029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www.devoxx4kids.org/deutschland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911864"/>
            <a:ext cx="7313295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0712" y="1268760"/>
            <a:ext cx="614740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478602"/>
            <a:ext cx="7313295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470626"/>
            <a:ext cx="2844059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9441" y="6356351"/>
            <a:ext cx="3186202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05393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470626"/>
            <a:ext cx="2844059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09441" y="6342983"/>
            <a:ext cx="3221842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2188825" cy="6857999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922734" y="0"/>
            <a:ext cx="4266091" cy="6858000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01822" y="2111023"/>
            <a:ext cx="6700187" cy="1640876"/>
          </a:xfrm>
          <a:prstGeom prst="rect">
            <a:avLst/>
          </a:prstGeom>
        </p:spPr>
        <p:txBody>
          <a:bodyPr anchor="b" anchorCtr="0"/>
          <a:lstStyle>
            <a:lvl1pPr>
              <a:defRPr sz="37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600976" y="3885701"/>
            <a:ext cx="6701032" cy="1397499"/>
          </a:xfrm>
          <a:prstGeom prst="rect">
            <a:avLst/>
          </a:prstGeo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922736" y="0"/>
            <a:ext cx="4266089" cy="6858000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anchor="ctr" anchorCtr="1"/>
          <a:lstStyle>
            <a:lvl1pPr marL="80419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pic>
        <p:nvPicPr>
          <p:cNvPr id="9" name="Picture 8" descr="JavaOne_wht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31" y="0"/>
            <a:ext cx="3108306" cy="13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737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83" y="327385"/>
            <a:ext cx="10969924" cy="5418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072183" y="2029468"/>
            <a:ext cx="10969943" cy="408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72183" y="864288"/>
            <a:ext cx="10969943" cy="40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700">
                <a:solidFill>
                  <a:schemeClr val="accent1"/>
                </a:solidFill>
              </a:defRPr>
            </a:lvl1pPr>
            <a:lvl2pPr marL="609493" indent="0">
              <a:buFontTx/>
              <a:buNone/>
              <a:defRPr/>
            </a:lvl2pPr>
            <a:lvl3pPr marL="1218987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046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" y="1546584"/>
            <a:ext cx="12188822" cy="3973688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/>
          </a:p>
        </p:txBody>
      </p:sp>
      <p:sp>
        <p:nvSpPr>
          <p:cNvPr id="17" name="Title 1"/>
          <p:cNvSpPr>
            <a:spLocks noGrp="1"/>
          </p:cNvSpPr>
          <p:nvPr userDrawn="1">
            <p:ph type="title"/>
          </p:nvPr>
        </p:nvSpPr>
        <p:spPr>
          <a:xfrm>
            <a:off x="1073029" y="327385"/>
            <a:ext cx="10359637" cy="1015993"/>
          </a:xfrm>
          <a:prstGeom prst="rect">
            <a:avLst/>
          </a:prstGeom>
        </p:spPr>
        <p:txBody>
          <a:bodyPr anchor="t" anchorCtr="0"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3"/>
          </p:nvPr>
        </p:nvSpPr>
        <p:spPr>
          <a:xfrm>
            <a:off x="1073029" y="1817510"/>
            <a:ext cx="10359637" cy="3488268"/>
          </a:xfrm>
          <a:prstGeom prst="rect">
            <a:avLst/>
          </a:prstGeom>
        </p:spPr>
        <p:txBody>
          <a:bodyPr lIns="0" tIns="0"/>
          <a:lstStyle>
            <a:lvl1pPr marL="457120" indent="-457120">
              <a:lnSpc>
                <a:spcPct val="120000"/>
              </a:lnSpc>
              <a:buSzPct val="90000"/>
              <a:buFont typeface="Wingdings" pitchFamily="2" charset="2"/>
              <a:buChar char="§"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767896" cy="743712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437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938473" y="6553206"/>
            <a:ext cx="2844059" cy="1682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45446-3C18-F44F-AE94-28F908EA92E2}" type="slidenum">
              <a:rPr lang="en-US"/>
              <a:pPr>
                <a:defRPr/>
              </a:pPr>
              <a:t>‹N°›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105" y="268101"/>
            <a:ext cx="8756438" cy="59478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103" y="1552222"/>
            <a:ext cx="10851440" cy="44338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7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33694" y="6356353"/>
            <a:ext cx="990614" cy="366183"/>
          </a:xfrm>
          <a:prstGeom prst="rect">
            <a:avLst/>
          </a:prstGeom>
        </p:spPr>
        <p:txBody>
          <a:bodyPr lIns="121899" tIns="60949" rIns="121899" bIns="60949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6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325" y="1"/>
            <a:ext cx="2144500" cy="73448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325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768151" cy="742951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 userDrawn="1"/>
        </p:nvGrpSpPr>
        <p:grpSpPr bwMode="auto">
          <a:xfrm>
            <a:off x="0" y="848784"/>
            <a:ext cx="12188825" cy="5585883"/>
            <a:chOff x="0" y="1066800"/>
            <a:chExt cx="9144001" cy="4510071"/>
          </a:xfrm>
        </p:grpSpPr>
        <p:sp>
          <p:nvSpPr>
            <p:cNvPr id="5" name="Rectangle 4"/>
            <p:cNvSpPr/>
            <p:nvPr/>
          </p:nvSpPr>
          <p:spPr>
            <a:xfrm>
              <a:off x="0" y="1066800"/>
              <a:ext cx="9140826" cy="43101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1250">
                  <a:schemeClr val="bg1"/>
                </a:gs>
                <a:gs pos="66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98" y="5326698"/>
              <a:ext cx="9141503" cy="250173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1250">
                  <a:schemeClr val="bg1">
                    <a:alpha val="0"/>
                  </a:schemeClr>
                </a:gs>
                <a:gs pos="42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83" y="327385"/>
            <a:ext cx="10969924" cy="5418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4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05393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470626"/>
            <a:ext cx="2844059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09440" y="6356351"/>
            <a:ext cx="349853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www.devoxx4kids.org/deutschland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05393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Comic Sans MS"/>
                <a:cs typeface="Comic Sans MS"/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omic Sans MS"/>
                <a:cs typeface="Comic Sans MS"/>
              </a:defRPr>
            </a:lvl1pPr>
            <a:lvl2pPr>
              <a:defRPr>
                <a:solidFill>
                  <a:schemeClr val="bg1"/>
                </a:solidFill>
                <a:latin typeface="Comic Sans MS"/>
                <a:cs typeface="Comic Sans MS"/>
              </a:defRPr>
            </a:lvl2pPr>
            <a:lvl3pPr>
              <a:defRPr>
                <a:solidFill>
                  <a:schemeClr val="bg1"/>
                </a:solidFill>
                <a:latin typeface="Comic Sans MS"/>
                <a:cs typeface="Comic Sans MS"/>
              </a:defRPr>
            </a:lvl3pPr>
            <a:lvl4pPr>
              <a:defRPr>
                <a:solidFill>
                  <a:schemeClr val="bg1"/>
                </a:solidFill>
                <a:latin typeface="Comic Sans MS"/>
                <a:cs typeface="Comic Sans MS"/>
              </a:defRPr>
            </a:lvl4pPr>
            <a:lvl5pPr>
              <a:defRPr>
                <a:solidFill>
                  <a:schemeClr val="bg1"/>
                </a:solidFill>
                <a:latin typeface="Comic Sans MS"/>
                <a:cs typeface="Comic Sans MS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09440" y="6356351"/>
            <a:ext cx="325748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solidFill>
                  <a:schemeClr val="bg1"/>
                </a:solidFill>
                <a:latin typeface="+mn-lt"/>
              </a:rPr>
              <a:t>www.devoxx4kids.com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10" name="Picture 2" descr="D:\chris\RaspberryPi\devoxx4kids_logo_inverte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63" y="471489"/>
            <a:ext cx="2840037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9250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mic Sans MS"/>
                <a:cs typeface="Comic Sans M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792" y="86846"/>
            <a:ext cx="6501244" cy="171677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09441" y="6356351"/>
            <a:ext cx="329312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05393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470626"/>
            <a:ext cx="2844059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9441" y="6356351"/>
            <a:ext cx="332876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05393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470626"/>
            <a:ext cx="2844059" cy="75102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09440" y="6356351"/>
            <a:ext cx="325748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05393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470626"/>
            <a:ext cx="2844059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09440" y="6356351"/>
            <a:ext cx="3594070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www.devoxx4kids.org/deutschland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470626"/>
            <a:ext cx="2844059" cy="75102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9441" y="6356351"/>
            <a:ext cx="320402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1212963"/>
            <a:ext cx="4010039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mic Sans MS"/>
                <a:cs typeface="Comic Sans MS"/>
              </a:defRPr>
            </a:lvl1pPr>
            <a:lvl2pPr>
              <a:defRPr sz="2800">
                <a:latin typeface="Comic Sans MS"/>
                <a:cs typeface="Comic Sans MS"/>
              </a:defRPr>
            </a:lvl2pPr>
            <a:lvl3pPr>
              <a:defRPr sz="2400">
                <a:latin typeface="Comic Sans MS"/>
                <a:cs typeface="Comic Sans MS"/>
              </a:defRPr>
            </a:lvl3pPr>
            <a:lvl4pPr>
              <a:defRPr sz="2000">
                <a:latin typeface="Comic Sans MS"/>
                <a:cs typeface="Comic Sans MS"/>
              </a:defRPr>
            </a:lvl4pPr>
            <a:lvl5pPr>
              <a:defRPr sz="2000">
                <a:latin typeface="Comic Sans MS"/>
                <a:cs typeface="Comic Sans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2399079"/>
            <a:ext cx="4010039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470626"/>
            <a:ext cx="2844059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09441" y="6356351"/>
            <a:ext cx="323966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98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76" r:id="rId16"/>
    <p:sldLayoutId id="2147483680" r:id="rId17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vafx-on-raspberry-pi-3-easy-steps/" TargetMode="External"/><Relationship Id="rId4" Type="http://schemas.openxmlformats.org/officeDocument/2006/relationships/hyperlink" Target="http://steveonjava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steveonjava/MaryHadALittleLambd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teveonjava/MaryHadALittleLambda" TargetMode="Externa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14162" y="2717290"/>
            <a:ext cx="10360501" cy="1470025"/>
          </a:xfrm>
        </p:spPr>
        <p:txBody>
          <a:bodyPr/>
          <a:lstStyle/>
          <a:p>
            <a:pPr rtl="0"/>
            <a:r>
              <a:rPr lang="de" b="0" i="0" u="none" dirty="0" smtClean="0"/>
              <a:t>Der Raspberry </a:t>
            </a:r>
            <a:r>
              <a:rPr lang="de" b="0" i="0" u="none" dirty="0"/>
              <a:t>Pi </a:t>
            </a:r>
            <a:r>
              <a:rPr lang="de" dirty="0" smtClean="0"/>
              <a:t>und</a:t>
            </a:r>
            <a:br>
              <a:rPr lang="de" dirty="0" smtClean="0"/>
            </a:br>
            <a:r>
              <a:rPr lang="de" dirty="0" smtClean="0"/>
              <a:t> Spieleentwicklung für Kinder</a:t>
            </a:r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887841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24285" cy="1143000"/>
          </a:xfrm>
        </p:spPr>
        <p:txBody>
          <a:bodyPr/>
          <a:lstStyle/>
          <a:p>
            <a:pPr algn="l" rtl="0"/>
            <a:r>
              <a:rPr lang="de" i="0" u="none" dirty="0"/>
              <a:t>Chalkboard </a:t>
            </a:r>
            <a:r>
              <a:rPr lang="de" i="0" u="none" dirty="0" smtClean="0"/>
              <a:t>Electronics Touchscreen</a:t>
            </a:r>
            <a:endParaRPr lang="de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81889" y="1818569"/>
            <a:ext cx="10969943" cy="4525963"/>
          </a:xfrm>
        </p:spPr>
        <p:txBody>
          <a:bodyPr/>
          <a:lstStyle/>
          <a:p>
            <a:pPr algn="l" rtl="0"/>
            <a:r>
              <a:rPr lang="de" b="0" i="0" u="none" dirty="0"/>
              <a:t>Als </a:t>
            </a:r>
            <a:r>
              <a:rPr lang="de" b="0" i="0" u="none" dirty="0" smtClean="0"/>
              <a:t>10</a:t>
            </a:r>
            <a:r>
              <a:rPr lang="de" b="0" i="0" u="none" dirty="0"/>
              <a:t>" oder als 7" Variante</a:t>
            </a:r>
          </a:p>
          <a:p>
            <a:pPr algn="l" rtl="0"/>
            <a:r>
              <a:rPr lang="de" b="0" i="0" u="none" dirty="0"/>
              <a:t>Anschlüsse: HDMI/USB</a:t>
            </a:r>
          </a:p>
          <a:p>
            <a:pPr algn="l" rtl="0"/>
            <a:r>
              <a:rPr lang="de" b="0" i="0" u="none" dirty="0"/>
              <a:t>Getestet mit Java 8</a:t>
            </a:r>
          </a:p>
          <a:p>
            <a:pPr algn="l" rtl="0"/>
            <a:r>
              <a:rPr lang="de" b="0" i="0" u="none" dirty="0"/>
              <a:t>10% exklusiver Rabatt:</a:t>
            </a:r>
          </a:p>
          <a:p>
            <a:pPr marL="0" indent="0" algn="l" rtl="0">
              <a:buNone/>
            </a:pPr>
            <a:r>
              <a:rPr lang="de" b="0" i="0" u="none" dirty="0"/>
              <a:t>	</a:t>
            </a:r>
            <a:r>
              <a:rPr lang="de" b="0" i="0" u="none" dirty="0" smtClean="0"/>
              <a:t>	</a:t>
            </a:r>
            <a:r>
              <a:rPr lang="de" sz="4000" b="0" i="0" u="none" dirty="0" smtClean="0"/>
              <a:t>G1F0U796Z083</a:t>
            </a:r>
            <a:endParaRPr lang="de" sz="4000" dirty="0"/>
          </a:p>
        </p:txBody>
      </p:sp>
      <p:pic>
        <p:nvPicPr>
          <p:cNvPr id="4" name="Picture 3" descr="timthum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3" y="5174926"/>
            <a:ext cx="2842704" cy="947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373" y="1964641"/>
            <a:ext cx="4019444" cy="3095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831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inux-logo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153" y="1272680"/>
            <a:ext cx="2575444" cy="308639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24285" cy="1143000"/>
          </a:xfrm>
        </p:spPr>
        <p:txBody>
          <a:bodyPr/>
          <a:lstStyle/>
          <a:p>
            <a:pPr algn="l" rtl="0"/>
            <a:r>
              <a:rPr lang="de" b="0" i="0" u="none" dirty="0"/>
              <a:t>So richtest Du </a:t>
            </a:r>
            <a:r>
              <a:rPr lang="de" b="0" i="0" u="none" dirty="0" smtClean="0"/>
              <a:t>Deinen Raspberry </a:t>
            </a:r>
            <a:r>
              <a:rPr lang="de" b="0" i="0" u="none" dirty="0"/>
              <a:t>Pi ein</a:t>
            </a:r>
            <a:endParaRPr lang="d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22833" y="1818569"/>
            <a:ext cx="10969943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de" b="0" i="0" u="none" dirty="0" smtClean="0"/>
              <a:t>Schritt </a:t>
            </a:r>
            <a:r>
              <a:rPr lang="de" b="0" i="0" u="none" dirty="0"/>
              <a:t>1: Installiere Linux</a:t>
            </a:r>
          </a:p>
          <a:p>
            <a:endParaRPr lang="de" dirty="0" smtClean="0"/>
          </a:p>
          <a:p>
            <a:pPr marL="0" indent="0" algn="l" rtl="0">
              <a:buNone/>
            </a:pPr>
            <a:r>
              <a:rPr lang="de" b="0" i="0" u="none" dirty="0"/>
              <a:t>Schritt 2: Kopiere </a:t>
            </a:r>
            <a:r>
              <a:rPr lang="de" b="0" i="0" u="none" dirty="0" smtClean="0"/>
              <a:t>dir </a:t>
            </a:r>
            <a:r>
              <a:rPr lang="de" b="0" i="0" u="none" dirty="0"/>
              <a:t>Java 8 für ARM EA</a:t>
            </a:r>
          </a:p>
          <a:p>
            <a:endParaRPr lang="de" dirty="0"/>
          </a:p>
          <a:p>
            <a:pPr marL="0" indent="0" algn="l" rtl="0">
              <a:buNone/>
            </a:pPr>
            <a:r>
              <a:rPr lang="de" b="0" i="0" u="none" dirty="0"/>
              <a:t>Schritt 3: Lass JVM Programme und </a:t>
            </a:r>
            <a:r>
              <a:rPr lang="de" b="0" i="0" u="none" dirty="0" smtClean="0"/>
              <a:t>Anwendungen</a:t>
            </a:r>
          </a:p>
          <a:p>
            <a:pPr marL="0" indent="0" algn="l" rtl="0">
              <a:buNone/>
            </a:pPr>
            <a:r>
              <a:rPr lang="de" dirty="0"/>
              <a:t> </a:t>
            </a:r>
            <a:r>
              <a:rPr lang="de" dirty="0" smtClean="0"/>
              <a:t>             </a:t>
            </a:r>
            <a:r>
              <a:rPr lang="de" b="0" i="0" u="none" dirty="0" smtClean="0"/>
              <a:t>   auf deinem </a:t>
            </a:r>
            <a:r>
              <a:rPr lang="de" b="0" i="0" u="none" dirty="0"/>
              <a:t>Pi </a:t>
            </a:r>
            <a:r>
              <a:rPr lang="de" b="0" i="0" u="none" dirty="0" smtClean="0"/>
              <a:t>laufen</a:t>
            </a:r>
            <a:endParaRPr lang="d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386672" y="5613244"/>
            <a:ext cx="10969625" cy="651088"/>
          </a:xfrm>
          <a:prstGeom prst="rect">
            <a:avLst/>
          </a:prstGeom>
        </p:spPr>
        <p:txBody>
          <a:bodyPr/>
          <a:lstStyle/>
          <a:p>
            <a:pPr marL="457200" lvl="1" indent="0" algn="ctr">
              <a:buNone/>
            </a:pPr>
            <a:r>
              <a:rPr lang="de" b="0" i="0" u="none" dirty="0">
                <a:hlinkClick r:id="rId4"/>
              </a:rPr>
              <a:t>http://</a:t>
            </a:r>
            <a:r>
              <a:rPr lang="de" b="0" i="0" u="none" dirty="0" smtClean="0">
                <a:hlinkClick r:id="rId4"/>
              </a:rPr>
              <a:t>steveonjava.com/</a:t>
            </a:r>
            <a:r>
              <a:rPr lang="de" b="0" i="0" u="none" dirty="0" smtClean="0">
                <a:hlinkClick r:id="rId5"/>
              </a:rPr>
              <a:t>javafx-on-raspberry-pi-3-easy-steps</a:t>
            </a:r>
            <a:r>
              <a:rPr lang="de" b="0" i="0" u="none" dirty="0">
                <a:hlinkClick r:id="rId5"/>
              </a:rPr>
              <a:t>/</a:t>
            </a:r>
            <a:endParaRPr lang="de" dirty="0" smtClean="0"/>
          </a:p>
          <a:p>
            <a:pPr algn="ctr"/>
            <a:endParaRPr lang="de" sz="4800" dirty="0" smtClean="0"/>
          </a:p>
        </p:txBody>
      </p:sp>
    </p:spTree>
    <p:extLst>
      <p:ext uri="{BB962C8B-B14F-4D97-AF65-F5344CB8AC3E}">
        <p14:creationId xmlns:p14="http://schemas.microsoft.com/office/powerpoint/2010/main" val="2917207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/>
              <a:t>Was kommt mit Eurer </a:t>
            </a:r>
            <a:r>
              <a:rPr lang="de" b="0" i="0" u="none" dirty="0" smtClean="0"/>
              <a:t>Laborausrüstung mit</a:t>
            </a:r>
            <a:endParaRPr lang="de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9767" y="1763736"/>
            <a:ext cx="11304289" cy="4808777"/>
          </a:xfrm>
        </p:spPr>
        <p:txBody>
          <a:bodyPr/>
          <a:lstStyle/>
          <a:p>
            <a:pPr marL="514350" indent="-514350" algn="l" rtl="0">
              <a:buFont typeface="+mj-lt"/>
              <a:buAutoNum type="arabicPeriod"/>
            </a:pPr>
            <a:r>
              <a:rPr lang="de" b="0" i="0" u="none" dirty="0"/>
              <a:t>Touch Screen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de" b="0" i="0" u="none" dirty="0"/>
              <a:t>SD Karte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de" b="0" i="0" u="none" dirty="0"/>
              <a:t>Tastatur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de" b="0" i="0" u="none" dirty="0"/>
              <a:t>Eine gelbe Schachtel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de" sz="2400" b="0" i="0" u="none" dirty="0"/>
              <a:t>Stromadapter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de" sz="2400" b="0" i="0" u="none" dirty="0"/>
              <a:t>LVDS </a:t>
            </a:r>
            <a:r>
              <a:rPr lang="de" sz="2400" b="0" i="0" u="none" dirty="0" smtClean="0"/>
              <a:t>Kabel/Board</a:t>
            </a:r>
            <a:endParaRPr lang="de" sz="2400" dirty="0"/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de" sz="2400" b="0" i="0" u="none" dirty="0"/>
              <a:t>Raspberry Pi Model B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de" sz="2400" b="0" i="0" u="none" dirty="0"/>
              <a:t>Mini-USB Kabel (Stromanschluss)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de" sz="2400" b="0" i="0" u="none" dirty="0"/>
              <a:t>Micro-USB Kabel (</a:t>
            </a:r>
            <a:r>
              <a:rPr lang="de" sz="2400" b="0" i="0" u="none" dirty="0" smtClean="0"/>
              <a:t>Tastaturanschluss)</a:t>
            </a:r>
            <a:endParaRPr lang="de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18922" y="3599975"/>
            <a:ext cx="570899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de" sz="2400" b="0" i="0" u="none" dirty="0"/>
              <a:t>Hebt bitte alle </a:t>
            </a:r>
            <a:r>
              <a:rPr lang="de" sz="2400" b="0" i="0" u="none" dirty="0" smtClean="0"/>
              <a:t>Verpackungen </a:t>
            </a:r>
            <a:r>
              <a:rPr lang="de" sz="2400" b="0" i="0" u="none" dirty="0"/>
              <a:t>für später auf!</a:t>
            </a:r>
            <a:endParaRPr lang="de" sz="2400" dirty="0"/>
          </a:p>
        </p:txBody>
      </p:sp>
    </p:spTree>
    <p:extLst>
      <p:ext uri="{BB962C8B-B14F-4D97-AF65-F5344CB8AC3E}">
        <p14:creationId xmlns:p14="http://schemas.microsoft.com/office/powerpoint/2010/main" val="2030116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243" y="1624082"/>
            <a:ext cx="4888089" cy="4888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05393" cy="1349444"/>
          </a:xfrm>
        </p:spPr>
        <p:txBody>
          <a:bodyPr/>
          <a:lstStyle/>
          <a:p>
            <a:pPr algn="l" rtl="0"/>
            <a:r>
              <a:rPr lang="de" b="0" i="0" u="none" dirty="0"/>
              <a:t>Sicherheit beim Umgang mit </a:t>
            </a:r>
            <a:r>
              <a:rPr lang="de" b="0" i="0" u="none" dirty="0" smtClean="0"/>
              <a:t>Elektronik!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8" y="1681849"/>
            <a:ext cx="7664172" cy="4748438"/>
          </a:xfrm>
        </p:spPr>
        <p:txBody>
          <a:bodyPr/>
          <a:lstStyle/>
          <a:p>
            <a:pPr algn="l" rtl="0"/>
            <a:r>
              <a:rPr lang="de" b="0" i="0" u="none" dirty="0"/>
              <a:t>Stecker ziehen bevor es los </a:t>
            </a:r>
            <a:r>
              <a:rPr lang="de" b="0" i="0" u="none" dirty="0" smtClean="0"/>
              <a:t>geht!</a:t>
            </a:r>
            <a:endParaRPr lang="de" dirty="0" smtClean="0"/>
          </a:p>
          <a:p>
            <a:pPr algn="l" rtl="0"/>
            <a:r>
              <a:rPr lang="de" b="0" i="0" u="none" dirty="0"/>
              <a:t>Entladet Euch von statischer </a:t>
            </a:r>
            <a:r>
              <a:rPr lang="de" b="0" i="0" u="none" dirty="0" smtClean="0"/>
              <a:t>Elektrizität, </a:t>
            </a:r>
            <a:r>
              <a:rPr lang="de" b="0" i="0" u="none" dirty="0"/>
              <a:t>indem </a:t>
            </a:r>
            <a:r>
              <a:rPr lang="de" b="0" i="0" u="none" dirty="0" smtClean="0"/>
              <a:t>ihr </a:t>
            </a:r>
            <a:r>
              <a:rPr lang="de" b="0" i="0" u="none" dirty="0"/>
              <a:t>eine metallene Oberfläche </a:t>
            </a:r>
            <a:r>
              <a:rPr lang="de" b="0" i="0" u="none" dirty="0" smtClean="0"/>
              <a:t>anfasst</a:t>
            </a:r>
            <a:endParaRPr lang="de" dirty="0" smtClean="0"/>
          </a:p>
          <a:p>
            <a:pPr algn="l" rtl="0"/>
            <a:r>
              <a:rPr lang="de" b="0" i="0" u="none" dirty="0"/>
              <a:t>Fasst keine freiliegende </a:t>
            </a:r>
            <a:r>
              <a:rPr lang="de" b="0" i="0" u="none" dirty="0" smtClean="0"/>
              <a:t>Drähte oder metallenen </a:t>
            </a:r>
            <a:r>
              <a:rPr lang="de" b="0" i="0" u="none" dirty="0"/>
              <a:t>Teile </a:t>
            </a:r>
            <a:r>
              <a:rPr lang="de" b="0" i="0" u="none" dirty="0" smtClean="0"/>
              <a:t>an</a:t>
            </a:r>
            <a:endParaRPr lang="de" dirty="0"/>
          </a:p>
          <a:p>
            <a:pPr algn="l" rtl="0"/>
            <a:r>
              <a:rPr lang="de" b="0" i="0" u="none" dirty="0"/>
              <a:t>Die </a:t>
            </a:r>
            <a:r>
              <a:rPr lang="de" b="0" i="0" u="none" dirty="0" smtClean="0"/>
              <a:t>SD-Karte </a:t>
            </a:r>
            <a:r>
              <a:rPr lang="de" b="0" i="0" u="none" dirty="0"/>
              <a:t>niemals einstecken oder </a:t>
            </a:r>
            <a:r>
              <a:rPr lang="de" b="0" i="0" u="none" dirty="0" smtClean="0"/>
              <a:t>herausziehen </a:t>
            </a:r>
            <a:r>
              <a:rPr lang="de" b="0" i="0" u="none" dirty="0"/>
              <a:t>während der Pi </a:t>
            </a:r>
            <a:r>
              <a:rPr lang="de" b="0" i="0" u="none" dirty="0" smtClean="0"/>
              <a:t>an eine Stromquelle </a:t>
            </a:r>
            <a:r>
              <a:rPr lang="de" b="0" i="0" u="none" dirty="0"/>
              <a:t>angeschlossen 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13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863501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" b="0" i="0" u="none" dirty="0"/>
              <a:t>So </a:t>
            </a:r>
            <a:r>
              <a:rPr lang="de" b="0" i="0" u="none" dirty="0" smtClean="0"/>
              <a:t>schlie</a:t>
            </a:r>
            <a:r>
              <a:rPr lang="de-DE" dirty="0"/>
              <a:t>ß</a:t>
            </a:r>
            <a:r>
              <a:rPr lang="de" b="0" i="0" u="none" dirty="0" smtClean="0"/>
              <a:t>t ihr </a:t>
            </a:r>
            <a:r>
              <a:rPr lang="de" b="0" i="0" u="none" dirty="0"/>
              <a:t>den Pi an </a:t>
            </a:r>
            <a:r>
              <a:rPr lang="de" b="0" i="0" u="none" dirty="0" smtClean="0"/>
              <a:t/>
            </a:r>
            <a:br>
              <a:rPr lang="de" b="0" i="0" u="none" dirty="0" smtClean="0"/>
            </a:br>
            <a:r>
              <a:rPr lang="de" b="0" i="0" u="none" dirty="0" smtClean="0"/>
              <a:t>(</a:t>
            </a:r>
            <a:r>
              <a:rPr lang="de" b="0" i="0" u="none" dirty="0"/>
              <a:t>Teil A)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6" y="2705449"/>
            <a:ext cx="10325488" cy="3122152"/>
          </a:xfrm>
        </p:spPr>
        <p:txBody>
          <a:bodyPr/>
          <a:lstStyle/>
          <a:p>
            <a:pPr marL="0" lvl="1" indent="0">
              <a:buNone/>
            </a:pPr>
            <a:r>
              <a:rPr lang="de" sz="3200" b="0" i="0" u="none" dirty="0" smtClean="0"/>
              <a:t>1. Steckt </a:t>
            </a:r>
            <a:r>
              <a:rPr lang="de" sz="3200" b="0" i="0" u="none" dirty="0"/>
              <a:t>die SD Karte in </a:t>
            </a:r>
            <a:r>
              <a:rPr lang="de" sz="3200" b="0" i="0" u="none" dirty="0" smtClean="0"/>
              <a:t>den Pi</a:t>
            </a:r>
            <a:endParaRPr lang="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" sz="3200" dirty="0" smtClean="0"/>
              <a:t>Ihr seht </a:t>
            </a:r>
            <a:r>
              <a:rPr lang="de" sz="3200" dirty="0"/>
              <a:t>dann deren Unterseite wenn </a:t>
            </a:r>
            <a:r>
              <a:rPr lang="de" sz="3200" dirty="0" smtClean="0"/>
              <a:t>ihr </a:t>
            </a:r>
            <a:r>
              <a:rPr lang="de" sz="3200" dirty="0"/>
              <a:t>auf den Pi </a:t>
            </a:r>
            <a:r>
              <a:rPr lang="de" sz="3200" dirty="0" smtClean="0"/>
              <a:t>schaut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" sz="2400" b="0" i="0" u="none" dirty="0"/>
          </a:p>
          <a:p>
            <a:pPr marL="0" lvl="1" indent="0" algn="l" rtl="0">
              <a:buSzPct val="60000"/>
              <a:buNone/>
            </a:pPr>
            <a:r>
              <a:rPr lang="de" sz="3200" b="0" i="0" u="none" dirty="0" smtClean="0"/>
              <a:t>2. Steckt </a:t>
            </a:r>
            <a:r>
              <a:rPr lang="de" sz="3200" b="0" i="0" u="none" dirty="0"/>
              <a:t>das HDMI Kabel in </a:t>
            </a:r>
            <a:r>
              <a:rPr lang="de" sz="3200" b="0" i="0" u="none" dirty="0" smtClean="0"/>
              <a:t>den HDMI-Anschluss 	Eures Pi</a:t>
            </a:r>
            <a:endParaRPr lang="de" sz="3200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14</a:t>
            </a:fld>
            <a:endParaRPr lang="de"/>
          </a:p>
        </p:txBody>
      </p:sp>
      <p:sp>
        <p:nvSpPr>
          <p:cNvPr id="6" name="Rectangle 5"/>
          <p:cNvSpPr/>
          <p:nvPr/>
        </p:nvSpPr>
        <p:spPr>
          <a:xfrm>
            <a:off x="1910689" y="1864491"/>
            <a:ext cx="8065826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0"/>
            <a:r>
              <a:rPr lang="de" sz="2000" b="0" i="0" u="none" dirty="0"/>
              <a:t>Wichtig: Verbindet alle Teile korrekt bevor Ihr den Pi mit Strom versorgt</a:t>
            </a:r>
          </a:p>
        </p:txBody>
      </p:sp>
    </p:spTree>
    <p:extLst>
      <p:ext uri="{BB962C8B-B14F-4D97-AF65-F5344CB8AC3E}">
        <p14:creationId xmlns:p14="http://schemas.microsoft.com/office/powerpoint/2010/main" val="2906107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" b="0" i="0" u="none" dirty="0"/>
              <a:t>So </a:t>
            </a:r>
            <a:r>
              <a:rPr lang="de" b="0" i="0" u="none" dirty="0" smtClean="0"/>
              <a:t>schlie</a:t>
            </a:r>
            <a:r>
              <a:rPr lang="de-DE" dirty="0"/>
              <a:t>ß</a:t>
            </a:r>
            <a:r>
              <a:rPr lang="de" b="0" i="0" u="none" dirty="0" smtClean="0"/>
              <a:t>t ihr </a:t>
            </a:r>
            <a:r>
              <a:rPr lang="de" b="0" i="0" u="none" dirty="0"/>
              <a:t>den Pi an </a:t>
            </a:r>
            <a:r>
              <a:rPr lang="de" b="0" i="0" u="none" dirty="0" smtClean="0"/>
              <a:t/>
            </a:r>
            <a:br>
              <a:rPr lang="de" b="0" i="0" u="none" dirty="0" smtClean="0"/>
            </a:br>
            <a:r>
              <a:rPr lang="de" b="0" i="0" u="none" dirty="0" smtClean="0"/>
              <a:t>(</a:t>
            </a:r>
            <a:r>
              <a:rPr lang="de" b="0" i="0" u="none" dirty="0"/>
              <a:t>Teil B)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7" y="1750089"/>
            <a:ext cx="11212591" cy="4645001"/>
          </a:xfrm>
        </p:spPr>
        <p:txBody>
          <a:bodyPr/>
          <a:lstStyle/>
          <a:p>
            <a:pPr marL="0" lvl="1" indent="0">
              <a:buNone/>
            </a:pPr>
            <a:r>
              <a:rPr lang="de" sz="3200" dirty="0" smtClean="0"/>
              <a:t>3. </a:t>
            </a:r>
            <a:r>
              <a:rPr lang="de" sz="3200" dirty="0"/>
              <a:t>Verbindet den Stromanschluss des Pi mit dem HDMI </a:t>
            </a:r>
            <a:r>
              <a:rPr lang="de" sz="3200" dirty="0" smtClean="0"/>
              <a:t>	Board</a:t>
            </a:r>
            <a:r>
              <a:rPr lang="de" dirty="0" smtClean="0"/>
              <a:t> </a:t>
            </a:r>
            <a:endParaRPr lang="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" dirty="0" smtClean="0"/>
              <a:t>Nehmt dazu das </a:t>
            </a:r>
            <a:r>
              <a:rPr lang="de" sz="3200" dirty="0"/>
              <a:t>Micro-USB Kabel (das ist das kurze </a:t>
            </a:r>
            <a:r>
              <a:rPr lang="de" sz="3200" dirty="0" smtClean="0"/>
              <a:t>Kabel)</a:t>
            </a:r>
          </a:p>
          <a:p>
            <a:pPr marL="0" indent="0">
              <a:buNone/>
            </a:pPr>
            <a:endParaRPr lang="de" b="0" i="0" u="none" dirty="0"/>
          </a:p>
          <a:p>
            <a:pPr marL="0" indent="0">
              <a:buNone/>
            </a:pPr>
            <a:r>
              <a:rPr lang="de" b="0" i="0" u="none" dirty="0" smtClean="0"/>
              <a:t>4. Steckt </a:t>
            </a:r>
            <a:r>
              <a:rPr lang="de" b="0" i="0" u="none" dirty="0"/>
              <a:t>das </a:t>
            </a:r>
            <a:r>
              <a:rPr lang="de" b="0" i="0" u="none" dirty="0" smtClean="0"/>
              <a:t>LSVD-Kabel </a:t>
            </a:r>
            <a:r>
              <a:rPr lang="de" b="0" i="0" u="none" dirty="0"/>
              <a:t>in die Rückseite des Monitors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/>
              <a:t>Die Seite mit den Goldkontakten muss nach oben zeigen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/>
              <a:t>Und seid </a:t>
            </a:r>
            <a:r>
              <a:rPr lang="de" b="0" i="0" u="none" dirty="0" smtClean="0"/>
              <a:t>vorsichtig</a:t>
            </a:r>
            <a:r>
              <a:rPr lang="de" b="0" i="0" u="none" dirty="0"/>
              <a:t>: </a:t>
            </a:r>
            <a:r>
              <a:rPr lang="de" b="0" i="0" u="none" dirty="0" smtClean="0"/>
              <a:t>Die </a:t>
            </a:r>
            <a:r>
              <a:rPr lang="de" b="0" i="0" u="none" dirty="0"/>
              <a:t>Kontakte sind empfindlich und leicht </a:t>
            </a:r>
            <a:r>
              <a:rPr lang="de" b="0" i="0" u="none" dirty="0" smtClean="0"/>
              <a:t>zerbrechlich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15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548554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" b="0" i="0" u="none" dirty="0"/>
              <a:t>So </a:t>
            </a:r>
            <a:r>
              <a:rPr lang="de" b="0" i="0" u="none" dirty="0" smtClean="0"/>
              <a:t>schlie</a:t>
            </a:r>
            <a:r>
              <a:rPr lang="de-DE" dirty="0"/>
              <a:t>ß</a:t>
            </a:r>
            <a:r>
              <a:rPr lang="de" b="0" i="0" u="none" dirty="0" smtClean="0"/>
              <a:t>t </a:t>
            </a:r>
            <a:r>
              <a:rPr lang="de" dirty="0"/>
              <a:t>i</a:t>
            </a:r>
            <a:r>
              <a:rPr lang="de" b="0" i="0" u="none" dirty="0" smtClean="0"/>
              <a:t>hr </a:t>
            </a:r>
            <a:r>
              <a:rPr lang="de" b="0" i="0" u="none" dirty="0"/>
              <a:t>den Pi </a:t>
            </a:r>
            <a:r>
              <a:rPr lang="de" b="0" i="0" u="none" dirty="0" smtClean="0"/>
              <a:t>an</a:t>
            </a:r>
            <a:br>
              <a:rPr lang="de" b="0" i="0" u="none" dirty="0" smtClean="0"/>
            </a:br>
            <a:r>
              <a:rPr lang="de" b="0" i="0" u="none" dirty="0" smtClean="0"/>
              <a:t>(Teil </a:t>
            </a:r>
            <a:r>
              <a:rPr lang="de" b="0" i="0" u="none" dirty="0"/>
              <a:t>B)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8" y="1763737"/>
            <a:ext cx="11444602" cy="4551363"/>
          </a:xfrm>
        </p:spPr>
        <p:txBody>
          <a:bodyPr/>
          <a:lstStyle/>
          <a:p>
            <a:pPr marL="0" indent="0">
              <a:buNone/>
            </a:pPr>
            <a:r>
              <a:rPr lang="de" dirty="0" smtClean="0"/>
              <a:t>5</a:t>
            </a:r>
            <a:r>
              <a:rPr lang="de" dirty="0"/>
              <a:t>. Verbindet das Ende des USB-Kabels mit einem der USB-Anschlüsse des Pi</a:t>
            </a:r>
          </a:p>
          <a:p>
            <a:pPr marL="798513" lvl="1" indent="-457200">
              <a:buFont typeface="Arial" panose="020B0604020202020204" pitchFamily="34" charset="0"/>
              <a:buChar char="•"/>
            </a:pPr>
            <a:r>
              <a:rPr lang="de" dirty="0"/>
              <a:t>So sorgt </a:t>
            </a:r>
            <a:r>
              <a:rPr lang="de" dirty="0" smtClean="0"/>
              <a:t>ihr </a:t>
            </a:r>
            <a:r>
              <a:rPr lang="de" dirty="0"/>
              <a:t>dafür, das der Monitor auf Berührung reagiert (es ist </a:t>
            </a:r>
            <a:r>
              <a:rPr lang="de" dirty="0" smtClean="0"/>
              <a:t>schlie</a:t>
            </a:r>
            <a:r>
              <a:rPr lang="de-DE" dirty="0"/>
              <a:t>ß</a:t>
            </a:r>
            <a:r>
              <a:rPr lang="de" dirty="0" smtClean="0"/>
              <a:t>lich </a:t>
            </a:r>
            <a:r>
              <a:rPr lang="de" dirty="0"/>
              <a:t>ein </a:t>
            </a:r>
            <a:r>
              <a:rPr lang="de" b="1" dirty="0"/>
              <a:t>Touch Screen</a:t>
            </a:r>
            <a:r>
              <a:rPr lang="de" dirty="0"/>
              <a:t>)</a:t>
            </a:r>
          </a:p>
          <a:p>
            <a:pPr marL="0" indent="0" algn="l" rtl="0">
              <a:buNone/>
            </a:pPr>
            <a:endParaRPr lang="de" b="0" i="0" u="none" dirty="0" smtClean="0"/>
          </a:p>
          <a:p>
            <a:pPr marL="0" indent="0">
              <a:buNone/>
            </a:pPr>
            <a:r>
              <a:rPr lang="de" b="0" i="0" u="none" dirty="0" smtClean="0"/>
              <a:t>6. Schlie</a:t>
            </a:r>
            <a:r>
              <a:rPr lang="de-DE" dirty="0"/>
              <a:t>ß</a:t>
            </a:r>
            <a:r>
              <a:rPr lang="de" b="0" i="0" u="none" dirty="0" smtClean="0"/>
              <a:t>t nun noch die Tastatur an</a:t>
            </a:r>
          </a:p>
          <a:p>
            <a:pPr marL="855663" lvl="1" indent="-514350">
              <a:buFont typeface="Arial" panose="020B0604020202020204" pitchFamily="34" charset="0"/>
              <a:buChar char="•"/>
            </a:pPr>
            <a:r>
              <a:rPr lang="de" b="0" i="0" u="none" dirty="0" smtClean="0"/>
              <a:t>Dazu nehmt ihr das Mini-USB Kabel (dies ist das lange Kabel)</a:t>
            </a:r>
            <a:endParaRPr lang="de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16</a:t>
            </a:fld>
            <a:endParaRPr lang="de"/>
          </a:p>
        </p:txBody>
      </p:sp>
      <p:sp>
        <p:nvSpPr>
          <p:cNvPr id="6" name="Rectangle 5"/>
          <p:cNvSpPr/>
          <p:nvPr/>
        </p:nvSpPr>
        <p:spPr>
          <a:xfrm>
            <a:off x="1937999" y="5751169"/>
            <a:ext cx="833878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0"/>
            <a:r>
              <a:rPr lang="de" sz="2000" b="0" i="0" u="none" dirty="0" smtClean="0"/>
              <a:t>Prüft </a:t>
            </a:r>
            <a:r>
              <a:rPr lang="de" sz="2000" b="0" i="0" u="none" dirty="0"/>
              <a:t>nochmal alles sorgfältig und schliesst Euren Pi </a:t>
            </a:r>
            <a:r>
              <a:rPr lang="de" sz="2000" b="0" i="0" u="none" dirty="0" smtClean="0"/>
              <a:t>an </a:t>
            </a:r>
            <a:r>
              <a:rPr lang="de" sz="2000" b="0" i="0" u="none" dirty="0"/>
              <a:t>die Stromversorgung an</a:t>
            </a:r>
            <a:endParaRPr lang="de" sz="2000" dirty="0"/>
          </a:p>
        </p:txBody>
      </p:sp>
    </p:spTree>
    <p:extLst>
      <p:ext uri="{BB962C8B-B14F-4D97-AF65-F5344CB8AC3E}">
        <p14:creationId xmlns:p14="http://schemas.microsoft.com/office/powerpoint/2010/main" val="4247324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/>
              <a:t>Läuft alles?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833" y="1763977"/>
            <a:ext cx="10969943" cy="4525963"/>
          </a:xfrm>
        </p:spPr>
        <p:txBody>
          <a:bodyPr/>
          <a:lstStyle/>
          <a:p>
            <a:pPr algn="l" rtl="0"/>
            <a:r>
              <a:rPr lang="de" b="0" i="0" u="none" dirty="0"/>
              <a:t>Ihr solltet jetzt eine Reihe von leuchtenden LEDs sehen (dies besagt, das der Pi startet)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de" b="0" i="0" u="none" dirty="0"/>
              <a:t>Das Starten (auch </a:t>
            </a:r>
            <a:r>
              <a:rPr lang="de" b="1" i="0" u="none" dirty="0"/>
              <a:t>Booten</a:t>
            </a:r>
            <a:r>
              <a:rPr lang="de" b="0" i="0" u="none" dirty="0"/>
              <a:t> genannt) dauert ungefähr 30 Sekunden</a:t>
            </a:r>
          </a:p>
          <a:p>
            <a:pPr algn="l" rtl="0"/>
            <a:r>
              <a:rPr lang="de" b="0" i="0" u="none" dirty="0"/>
              <a:t>Dann sollte der LCD-Monitor aufleuchten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de" b="0" i="0" u="none" dirty="0"/>
              <a:t>Wenn der Bildschirm zu dunkel ist kann das daran liegen, dass der Lichtsensor des LCD-Monitor verdeckt ist</a:t>
            </a:r>
          </a:p>
          <a:p>
            <a:pPr algn="l" rtl="0"/>
            <a:r>
              <a:rPr lang="de" b="0" i="0" u="none" dirty="0"/>
              <a:t>Ihr solltet einen Linux Startbildschirm mit viel Text sehen</a:t>
            </a:r>
            <a:endParaRPr lang="de" dirty="0"/>
          </a:p>
        </p:txBody>
      </p:sp>
      <p:grpSp>
        <p:nvGrpSpPr>
          <p:cNvPr id="7" name="Groupe 6"/>
          <p:cNvGrpSpPr/>
          <p:nvPr/>
        </p:nvGrpSpPr>
        <p:grpSpPr>
          <a:xfrm>
            <a:off x="7321848" y="634941"/>
            <a:ext cx="4573688" cy="830997"/>
            <a:chOff x="3541399" y="5548131"/>
            <a:chExt cx="4573688" cy="830997"/>
          </a:xfrm>
        </p:grpSpPr>
        <p:sp>
          <p:nvSpPr>
            <p:cNvPr id="5" name="TextBox 4"/>
            <p:cNvSpPr txBox="1"/>
            <p:nvPr/>
          </p:nvSpPr>
          <p:spPr>
            <a:xfrm>
              <a:off x="3541399" y="5548131"/>
              <a:ext cx="4573688" cy="83099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rtl="0"/>
              <a:r>
                <a:rPr lang="de" sz="4800" b="0" i="0" u="none" dirty="0"/>
                <a:t>      Hacking Time!</a:t>
              </a:r>
              <a:endParaRPr lang="de" sz="4800" dirty="0"/>
            </a:p>
          </p:txBody>
        </p:sp>
        <p:pic>
          <p:nvPicPr>
            <p:cNvPr id="6" name="Picture 5" descr="NightHackingBad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559" y="5624077"/>
              <a:ext cx="699169" cy="699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9410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/>
              <a:t>Anmeldung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1769664"/>
            <a:ext cx="10969943" cy="3906519"/>
          </a:xfrm>
        </p:spPr>
        <p:txBody>
          <a:bodyPr/>
          <a:lstStyle/>
          <a:p>
            <a:pPr marL="0" indent="0" algn="l" rtl="0">
              <a:buNone/>
            </a:pPr>
            <a:r>
              <a:rPr lang="de" b="0" i="0" u="none" dirty="0"/>
              <a:t>Am Anmeldebildschirm </a:t>
            </a:r>
            <a:r>
              <a:rPr lang="de" b="0" i="0" u="none" dirty="0" smtClean="0"/>
              <a:t>gebt </a:t>
            </a:r>
            <a:r>
              <a:rPr lang="de" b="0" i="0" u="none" dirty="0"/>
              <a:t>zuerst den </a:t>
            </a:r>
            <a:r>
              <a:rPr lang="de" b="1" i="0" u="none" dirty="0"/>
              <a:t>Benutzernamen</a:t>
            </a:r>
            <a:r>
              <a:rPr lang="de" b="0" i="0" u="none" dirty="0"/>
              <a:t> ein:</a:t>
            </a:r>
          </a:p>
          <a:p>
            <a:r>
              <a:rPr lang="de" b="1" i="0" u="none" dirty="0">
                <a:solidFill>
                  <a:srgbClr val="0000FF"/>
                </a:solidFill>
                <a:latin typeface="Courier New"/>
                <a:cs typeface="Courier New"/>
              </a:rPr>
              <a:t>pi</a:t>
            </a:r>
          </a:p>
          <a:p>
            <a:pPr marL="0" indent="0" algn="l" rtl="0">
              <a:buNone/>
            </a:pPr>
            <a:r>
              <a:rPr lang="de" b="0" i="0" u="none" dirty="0"/>
              <a:t>Und dann das </a:t>
            </a:r>
            <a:r>
              <a:rPr lang="de" b="1" i="0" u="none" dirty="0"/>
              <a:t>Passwort</a:t>
            </a:r>
            <a:r>
              <a:rPr lang="de" b="0" i="0" u="none" dirty="0"/>
              <a:t>:</a:t>
            </a:r>
            <a:endParaRPr lang="de" dirty="0"/>
          </a:p>
          <a:p>
            <a:pPr algn="l" rtl="0"/>
            <a:r>
              <a:rPr lang="de" b="1" i="0" u="none" dirty="0">
                <a:solidFill>
                  <a:srgbClr val="0000FF"/>
                </a:solidFill>
                <a:latin typeface="Courier New"/>
                <a:cs typeface="Courier New"/>
              </a:rPr>
              <a:t>raspberry</a:t>
            </a:r>
            <a:endParaRPr lang="de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endParaRPr lang="de" b="1" dirty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88941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/>
              <a:t>So </a:t>
            </a:r>
            <a:r>
              <a:rPr lang="de" b="0" i="0" u="none" dirty="0" smtClean="0"/>
              <a:t>startet Ihr Eure erste </a:t>
            </a:r>
            <a:r>
              <a:rPr lang="de" b="0" i="0" u="none" dirty="0"/>
              <a:t>Anwendung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16" y="1762269"/>
            <a:ext cx="9803801" cy="3906519"/>
          </a:xfrm>
        </p:spPr>
        <p:txBody>
          <a:bodyPr/>
          <a:lstStyle/>
          <a:p>
            <a:pPr marL="0" indent="0" algn="l" rtl="0">
              <a:buNone/>
            </a:pPr>
            <a:r>
              <a:rPr lang="de" b="0" i="0" u="none" dirty="0" smtClean="0"/>
              <a:t>Wechselt </a:t>
            </a:r>
            <a:r>
              <a:rPr lang="de" b="0" i="0" u="none" dirty="0"/>
              <a:t>in das Verzeichnis unseres Projektes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" b="1" i="0" u="none" dirty="0">
                <a:solidFill>
                  <a:srgbClr val="0000FF"/>
                </a:solidFill>
                <a:latin typeface="Courier New"/>
                <a:cs typeface="Courier New"/>
              </a:rPr>
              <a:t>cd MaryHadALittleLambda</a:t>
            </a:r>
            <a:endParaRPr lang="de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 algn="l" rtl="0">
              <a:buNone/>
            </a:pPr>
            <a:r>
              <a:rPr lang="de" b="0" i="0" u="none" dirty="0"/>
              <a:t>Und lasst die Ameise (englisch </a:t>
            </a:r>
            <a:r>
              <a:rPr lang="de" b="1" i="0" u="none" dirty="0"/>
              <a:t>ant</a:t>
            </a:r>
            <a:r>
              <a:rPr lang="de" b="0" i="0" u="none" dirty="0"/>
              <a:t>) für Euch </a:t>
            </a:r>
            <a:r>
              <a:rPr lang="de" dirty="0" smtClean="0"/>
              <a:t>das Skript ab</a:t>
            </a:r>
            <a:r>
              <a:rPr lang="de" b="0" i="0" u="none" dirty="0" smtClean="0"/>
              <a:t>arbeiten</a:t>
            </a:r>
            <a:endParaRPr lang="de" dirty="0"/>
          </a:p>
          <a:p>
            <a:pPr>
              <a:buFont typeface="Arial" panose="020B0604020202020204" pitchFamily="34" charset="0"/>
              <a:buChar char="•"/>
            </a:pPr>
            <a:r>
              <a:rPr lang="de" b="1" i="0" u="none" dirty="0">
                <a:solidFill>
                  <a:srgbClr val="0000FF"/>
                </a:solidFill>
                <a:latin typeface="Courier New"/>
                <a:cs typeface="Courier New"/>
              </a:rPr>
              <a:t>ant</a:t>
            </a:r>
            <a:endParaRPr lang="de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endParaRPr lang="de" b="1" dirty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638" y="3181746"/>
            <a:ext cx="5252382" cy="325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0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t="7864" b="4850"/>
          <a:stretch/>
        </p:blipFill>
        <p:spPr>
          <a:xfrm>
            <a:off x="7433031" y="950173"/>
            <a:ext cx="2363508" cy="1545663"/>
          </a:xfrm>
          <a:prstGeom prst="rect">
            <a:avLst/>
          </a:prstGeom>
          <a:noFill/>
          <a:ln>
            <a:noFill/>
          </a:ln>
        </p:spPr>
      </p:pic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/>
              <a:t>Wo läuft eigentlich </a:t>
            </a:r>
            <a:r>
              <a:rPr lang="de" b="0" i="0" u="none" dirty="0" smtClean="0"/>
              <a:t>überall </a:t>
            </a:r>
            <a:r>
              <a:rPr lang="de" b="0" i="0" u="none" dirty="0"/>
              <a:t>Java?</a:t>
            </a: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98" t="3212" r="11867" b="2898"/>
          <a:stretch/>
        </p:blipFill>
        <p:spPr bwMode="auto">
          <a:xfrm>
            <a:off x="10197488" y="1310077"/>
            <a:ext cx="1638549" cy="28617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 rotWithShape="1">
          <a:blip r:embed="rId5" cstate="print"/>
          <a:srcRect l="1376" r="-1" b="1986"/>
          <a:stretch/>
        </p:blipFill>
        <p:spPr bwMode="auto">
          <a:xfrm>
            <a:off x="5157423" y="1836841"/>
            <a:ext cx="2253809" cy="280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14" descr="http://o.aolcdn.com/commerce/images/bmw_113seriessedan_angularfront_Regular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" t="16110" r="2803" b="16902"/>
          <a:stretch/>
        </p:blipFill>
        <p:spPr bwMode="auto">
          <a:xfrm>
            <a:off x="467465" y="2208029"/>
            <a:ext cx="2870454" cy="15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7">
            <a:extLst/>
          </a:blip>
          <a:srcRect l="16466" r="20503"/>
          <a:stretch/>
        </p:blipFill>
        <p:spPr>
          <a:xfrm>
            <a:off x="7938024" y="3794907"/>
            <a:ext cx="1795678" cy="26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97" t="2504" r="7738" b="27592"/>
          <a:stretch/>
        </p:blipFill>
        <p:spPr>
          <a:xfrm>
            <a:off x="2970101" y="3560677"/>
            <a:ext cx="2026861" cy="283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44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75945446-3C18-F44F-AE94-28F908EA92E2}" type="slidenum">
              <a:rPr/>
              <a:pPr algn="r" rtl="0">
                <a:defRPr/>
              </a:pPr>
              <a:t>20</a:t>
            </a:fld>
            <a:endParaRPr lang="de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Picture Placeholder 5"/>
          <p:cNvPicPr>
            <a:picLocks noChangeAspect="1"/>
          </p:cNvPicPr>
          <p:nvPr/>
        </p:nvPicPr>
        <p:blipFill>
          <a:blip r:embed="rId2"/>
          <a:srcRect t="11087" b="11087"/>
          <a:stretch>
            <a:fillRect/>
          </a:stretch>
        </p:blipFill>
        <p:spPr>
          <a:xfrm>
            <a:off x="0" y="0"/>
            <a:ext cx="12189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67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/>
              <a:t>Den Code hacken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130" y="1694028"/>
            <a:ext cx="9176008" cy="4788661"/>
          </a:xfrm>
        </p:spPr>
        <p:txBody>
          <a:bodyPr/>
          <a:lstStyle/>
          <a:p>
            <a:pPr marL="0" indent="0" algn="l" rtl="0">
              <a:buNone/>
            </a:pPr>
            <a:r>
              <a:rPr lang="de" b="0" i="0" u="none" dirty="0"/>
              <a:t>Startet den Texteditor </a:t>
            </a:r>
            <a:r>
              <a:rPr lang="de" b="0" i="1" u="none" dirty="0"/>
              <a:t>nano</a:t>
            </a:r>
            <a:r>
              <a:rPr lang="de" b="0" i="0" u="none" dirty="0"/>
              <a:t>:</a:t>
            </a:r>
            <a:endParaRPr lang="de" dirty="0"/>
          </a:p>
          <a:p>
            <a:pPr algn="l" rtl="0"/>
            <a:r>
              <a:rPr lang="de" sz="2800" b="1" i="0" u="none" dirty="0">
                <a:solidFill>
                  <a:srgbClr val="0000FF"/>
                </a:solidFill>
                <a:latin typeface="Courier New"/>
                <a:cs typeface="Courier New"/>
              </a:rPr>
              <a:t>nano src/sample/MapObject.java</a:t>
            </a:r>
            <a:endParaRPr lang="de" sz="2800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 algn="l" rtl="0">
              <a:buNone/>
            </a:pPr>
            <a:r>
              <a:rPr lang="de" b="0" i="0" u="none" dirty="0" smtClean="0"/>
              <a:t>So speichert ihr eure </a:t>
            </a:r>
            <a:r>
              <a:rPr lang="de" b="0" i="0" u="none" dirty="0"/>
              <a:t>Änderungen:</a:t>
            </a:r>
            <a:endParaRPr lang="de" dirty="0"/>
          </a:p>
          <a:p>
            <a:pPr algn="l" rtl="0"/>
            <a:r>
              <a:rPr lang="de" sz="2800" b="1" i="0" u="none" dirty="0">
                <a:solidFill>
                  <a:srgbClr val="0000FF"/>
                </a:solidFill>
                <a:latin typeface="Courier New"/>
                <a:cs typeface="Courier New"/>
              </a:rPr>
              <a:t>Control-O Enter</a:t>
            </a:r>
          </a:p>
          <a:p>
            <a:pPr marL="0" indent="0" algn="l" rtl="0">
              <a:buNone/>
            </a:pPr>
            <a:r>
              <a:rPr lang="de" b="0" i="0" u="none" dirty="0"/>
              <a:t>Um </a:t>
            </a:r>
            <a:r>
              <a:rPr lang="de" b="0" i="0" u="none" dirty="0" smtClean="0"/>
              <a:t>nano </a:t>
            </a:r>
            <a:r>
              <a:rPr lang="de" b="0" i="0" u="none" dirty="0"/>
              <a:t>wieder zu </a:t>
            </a:r>
            <a:r>
              <a:rPr lang="de" b="0" i="0" u="none" dirty="0" smtClean="0"/>
              <a:t>beenden, drückt:</a:t>
            </a:r>
            <a:endParaRPr lang="de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algn="l" rtl="0"/>
            <a:r>
              <a:rPr lang="de" sz="2800" b="1" i="0" u="none" dirty="0" smtClean="0">
                <a:solidFill>
                  <a:srgbClr val="0000FF"/>
                </a:solidFill>
                <a:latin typeface="Courier New"/>
                <a:cs typeface="Courier New"/>
              </a:rPr>
              <a:t>Control-X</a:t>
            </a:r>
            <a:endParaRPr lang="de" sz="2800" b="1" i="0" u="none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 algn="l" rtl="0">
              <a:buNone/>
            </a:pPr>
            <a:r>
              <a:rPr lang="de" dirty="0" smtClean="0"/>
              <a:t>Um d</a:t>
            </a:r>
            <a:r>
              <a:rPr lang="de" b="0" i="0" u="none" dirty="0" smtClean="0"/>
              <a:t>as </a:t>
            </a:r>
            <a:r>
              <a:rPr lang="de" b="0" i="0" u="none" dirty="0"/>
              <a:t>Programm </a:t>
            </a:r>
            <a:r>
              <a:rPr lang="de" b="0" i="0" u="none" dirty="0" smtClean="0"/>
              <a:t>zu übersetzen </a:t>
            </a:r>
            <a:r>
              <a:rPr lang="de" b="0" i="0" u="none" dirty="0"/>
              <a:t>und </a:t>
            </a:r>
            <a:r>
              <a:rPr lang="de" b="0" i="0" u="none" dirty="0" smtClean="0"/>
              <a:t>ausführen, schreibt:</a:t>
            </a:r>
            <a:endParaRPr lang="de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algn="l" rtl="0"/>
            <a:r>
              <a:rPr lang="de" sz="2800" b="1" i="0" u="none" dirty="0">
                <a:solidFill>
                  <a:srgbClr val="0000FF"/>
                </a:solidFill>
                <a:latin typeface="Courier New"/>
                <a:cs typeface="Courier New"/>
              </a:rPr>
              <a:t>ant</a:t>
            </a:r>
            <a:endParaRPr lang="de" sz="2800" b="1" dirty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410" y="1910691"/>
            <a:ext cx="4816469" cy="30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84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/>
              <a:t>Mary Had a Little Lambda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144" y="1742370"/>
            <a:ext cx="6511237" cy="2311003"/>
          </a:xfrm>
        </p:spPr>
        <p:txBody>
          <a:bodyPr/>
          <a:lstStyle/>
          <a:p>
            <a:pPr marL="0" indent="0" algn="l" rtl="0">
              <a:buNone/>
            </a:pPr>
            <a:r>
              <a:rPr lang="de" b="0" i="0" u="none" dirty="0"/>
              <a:t>Mary Had a Little Lambda</a:t>
            </a:r>
          </a:p>
          <a:p>
            <a:pPr marL="0" indent="0" algn="l" rtl="0">
              <a:buNone/>
            </a:pPr>
            <a:r>
              <a:rPr lang="de" b="0" i="0" u="none" dirty="0"/>
              <a:t>Whose fleece was white as snow</a:t>
            </a:r>
          </a:p>
          <a:p>
            <a:pPr marL="0" indent="0" algn="l" rtl="0">
              <a:buNone/>
            </a:pPr>
            <a:r>
              <a:rPr lang="de" b="0" i="0" u="none" dirty="0"/>
              <a:t>And everywhere that Mary went</a:t>
            </a:r>
          </a:p>
          <a:p>
            <a:pPr marL="0" indent="0" algn="l" rtl="0">
              <a:buNone/>
            </a:pPr>
            <a:r>
              <a:rPr lang="de" b="0" i="0" u="none" dirty="0"/>
              <a:t>Lambda was sure to go!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676616" y="5605242"/>
            <a:ext cx="8886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de" sz="2800" b="0" i="0" u="none" dirty="0">
                <a:hlinkClick r:id="rId2"/>
              </a:rPr>
              <a:t>https://github.com/steveonjava/MaryHadALittleLambda</a:t>
            </a:r>
            <a:endParaRPr lang="de" sz="2800" dirty="0" smtClean="0"/>
          </a:p>
        </p:txBody>
      </p:sp>
      <p:pic>
        <p:nvPicPr>
          <p:cNvPr id="6" name="Picture 5" descr="mar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577" y="1524000"/>
            <a:ext cx="3439195" cy="3761619"/>
          </a:xfrm>
          <a:prstGeom prst="rect">
            <a:avLst/>
          </a:prstGeom>
        </p:spPr>
      </p:pic>
      <p:pic>
        <p:nvPicPr>
          <p:cNvPr id="49" name="Picture 48" descr="mary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576" y="1524000"/>
            <a:ext cx="3439195" cy="3761619"/>
          </a:xfrm>
          <a:prstGeom prst="rect">
            <a:avLst/>
          </a:prstGeom>
        </p:spPr>
      </p:pic>
      <p:pic>
        <p:nvPicPr>
          <p:cNvPr id="50" name="Picture 49" descr="mar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577" y="1524000"/>
            <a:ext cx="3439195" cy="3761619"/>
          </a:xfrm>
          <a:prstGeom prst="rect">
            <a:avLst/>
          </a:prstGeom>
        </p:spPr>
      </p:pic>
      <p:pic>
        <p:nvPicPr>
          <p:cNvPr id="8" name="Picture 7" descr="mary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577" y="1524000"/>
            <a:ext cx="3439195" cy="3761619"/>
          </a:xfrm>
          <a:prstGeom prst="rect">
            <a:avLst/>
          </a:prstGeom>
        </p:spPr>
      </p:pic>
      <p:pic>
        <p:nvPicPr>
          <p:cNvPr id="51" name="Picture 50" descr="mar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40" y="1519162"/>
            <a:ext cx="3439195" cy="3761619"/>
          </a:xfrm>
          <a:prstGeom prst="rect">
            <a:avLst/>
          </a:prstGeom>
        </p:spPr>
      </p:pic>
      <p:pic>
        <p:nvPicPr>
          <p:cNvPr id="52" name="Picture 51" descr="mary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39" y="1519162"/>
            <a:ext cx="3439195" cy="3761619"/>
          </a:xfrm>
          <a:prstGeom prst="rect">
            <a:avLst/>
          </a:prstGeom>
        </p:spPr>
      </p:pic>
      <p:pic>
        <p:nvPicPr>
          <p:cNvPr id="53" name="Picture 52" descr="mar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40" y="1519162"/>
            <a:ext cx="3439195" cy="3761619"/>
          </a:xfrm>
          <a:prstGeom prst="rect">
            <a:avLst/>
          </a:prstGeom>
        </p:spPr>
      </p:pic>
      <p:pic>
        <p:nvPicPr>
          <p:cNvPr id="54" name="Picture 53" descr="mary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40" y="1519162"/>
            <a:ext cx="3439195" cy="3761619"/>
          </a:xfrm>
          <a:prstGeom prst="rect">
            <a:avLst/>
          </a:prstGeom>
        </p:spPr>
      </p:pic>
      <p:pic>
        <p:nvPicPr>
          <p:cNvPr id="55" name="Picture 54" descr="mar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41" y="1543352"/>
            <a:ext cx="3439195" cy="3761619"/>
          </a:xfrm>
          <a:prstGeom prst="rect">
            <a:avLst/>
          </a:prstGeom>
        </p:spPr>
      </p:pic>
      <p:pic>
        <p:nvPicPr>
          <p:cNvPr id="56" name="Picture 55" descr="mary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40" y="1543352"/>
            <a:ext cx="3439195" cy="3761619"/>
          </a:xfrm>
          <a:prstGeom prst="rect">
            <a:avLst/>
          </a:prstGeom>
        </p:spPr>
      </p:pic>
      <p:pic>
        <p:nvPicPr>
          <p:cNvPr id="57" name="Picture 56" descr="mar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41" y="1543352"/>
            <a:ext cx="3439195" cy="3761619"/>
          </a:xfrm>
          <a:prstGeom prst="rect">
            <a:avLst/>
          </a:prstGeom>
        </p:spPr>
      </p:pic>
      <p:pic>
        <p:nvPicPr>
          <p:cNvPr id="58" name="Picture 57" descr="mary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41" y="1543352"/>
            <a:ext cx="3439195" cy="3761619"/>
          </a:xfrm>
          <a:prstGeom prst="rect">
            <a:avLst/>
          </a:prstGeom>
        </p:spPr>
      </p:pic>
      <p:pic>
        <p:nvPicPr>
          <p:cNvPr id="59" name="Picture 58" descr="mar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04" y="1538514"/>
            <a:ext cx="3439195" cy="3761619"/>
          </a:xfrm>
          <a:prstGeom prst="rect">
            <a:avLst/>
          </a:prstGeom>
        </p:spPr>
      </p:pic>
      <p:pic>
        <p:nvPicPr>
          <p:cNvPr id="60" name="Picture 59" descr="mary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03" y="1538514"/>
            <a:ext cx="3439195" cy="3761619"/>
          </a:xfrm>
          <a:prstGeom prst="rect">
            <a:avLst/>
          </a:prstGeom>
        </p:spPr>
      </p:pic>
      <p:pic>
        <p:nvPicPr>
          <p:cNvPr id="61" name="Picture 60" descr="mar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02" y="1224615"/>
            <a:ext cx="3439195" cy="3761619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913145" y="4397459"/>
            <a:ext cx="7084443" cy="993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60000"/>
              <a:buFont typeface="Lucida Grande"/>
              <a:buChar char="&gt;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4213" indent="-339725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5000"/>
              <a:buFont typeface="Wingdings" charset="2"/>
              <a:buChar char="l"/>
              <a:defRPr sz="2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008063" indent="-322263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55000"/>
              <a:buFont typeface="Wingdings" charset="2"/>
              <a:buChar char="l"/>
              <a:defRPr sz="22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60488" indent="-350838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60000"/>
              <a:buFont typeface="Wingdings" charset="2"/>
              <a:buChar char="l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12913" indent="-350838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60000"/>
              <a:buFont typeface="Wingdings" charset="2"/>
              <a:buChar char="l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170113" indent="-350838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60000"/>
              <a:buFont typeface="Wingdings" charset="2"/>
              <a:buChar char="l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27313" indent="-350838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60000"/>
              <a:buFont typeface="Wingdings" charset="2"/>
              <a:buChar char="l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084513" indent="-350838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60000"/>
              <a:buFont typeface="Wingdings" charset="2"/>
              <a:buChar char="l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541713" indent="-350838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60000"/>
              <a:buFont typeface="Wingdings" charset="2"/>
              <a:buChar char="l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de" sz="2400" i="1" kern="0" dirty="0" smtClean="0"/>
              <a:t>Mary Had a Little Lamb </a:t>
            </a:r>
            <a:r>
              <a:rPr lang="de" sz="2400" kern="0" dirty="0" smtClean="0"/>
              <a:t>ist ein englischer Kinderreim aus </a:t>
            </a:r>
            <a:r>
              <a:rPr lang="de" sz="2400" kern="0" dirty="0"/>
              <a:t>dem 19ten Jahrhundert von </a:t>
            </a:r>
            <a:r>
              <a:rPr lang="de-DE" sz="2400" dirty="0"/>
              <a:t>Sarah Josepha </a:t>
            </a:r>
            <a:r>
              <a:rPr lang="de-DE" sz="2400" dirty="0" smtClean="0"/>
              <a:t>Hale. Er </a:t>
            </a:r>
            <a:r>
              <a:rPr lang="de-DE" sz="2400" dirty="0" err="1" smtClean="0"/>
              <a:t>erz</a:t>
            </a:r>
            <a:r>
              <a:rPr lang="de" sz="2400" kern="0" dirty="0"/>
              <a:t>ä</a:t>
            </a:r>
            <a:r>
              <a:rPr lang="de-DE" sz="2400" dirty="0" err="1" smtClean="0"/>
              <a:t>hlt</a:t>
            </a:r>
            <a:r>
              <a:rPr lang="de-DE" sz="2400" dirty="0" smtClean="0"/>
              <a:t> </a:t>
            </a:r>
            <a:r>
              <a:rPr lang="de" sz="2400" kern="0" dirty="0" smtClean="0"/>
              <a:t> von einem kleinen Mädchen mit einem Lamm…</a:t>
            </a:r>
            <a:endParaRPr lang="de" sz="2400" kern="0" dirty="0"/>
          </a:p>
        </p:txBody>
      </p:sp>
    </p:spTree>
    <p:extLst>
      <p:ext uri="{BB962C8B-B14F-4D97-AF65-F5344CB8AC3E}">
        <p14:creationId xmlns:p14="http://schemas.microsoft.com/office/powerpoint/2010/main" val="244766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7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5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/>
              <a:t>Datenströme generieren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11" y="1777385"/>
            <a:ext cx="11869058" cy="4551363"/>
          </a:xfrm>
        </p:spPr>
        <p:txBody>
          <a:bodyPr/>
          <a:lstStyle/>
          <a:p>
            <a:pPr marL="0" indent="0" algn="l" rtl="0">
              <a:buNone/>
            </a:pPr>
            <a:r>
              <a:rPr lang="de" b="0" i="0" u="none" dirty="0"/>
              <a:t>Aus einer Sammlung (englisch </a:t>
            </a:r>
            <a:r>
              <a:rPr lang="de" b="1" i="0" u="none" dirty="0"/>
              <a:t>collection</a:t>
            </a:r>
            <a:r>
              <a:rPr lang="de" b="0" i="0" u="none" dirty="0" smtClean="0"/>
              <a:t>):</a:t>
            </a:r>
            <a:endParaRPr lang="de" b="0" i="0" u="non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>
                <a:latin typeface="Consolas"/>
                <a:cs typeface="Consolas"/>
              </a:rPr>
              <a:t>anyCollection.stream</a:t>
            </a:r>
            <a:r>
              <a:rPr lang="de" b="0" i="0" u="none" dirty="0" smtClean="0">
                <a:latin typeface="Consolas"/>
                <a:cs typeface="Consolas"/>
              </a:rPr>
              <a:t>();</a:t>
            </a:r>
          </a:p>
          <a:p>
            <a:pPr algn="l" rtl="0"/>
            <a:endParaRPr lang="de" b="0" i="0" u="none" dirty="0">
              <a:latin typeface="Consolas"/>
              <a:cs typeface="Consolas"/>
            </a:endParaRPr>
          </a:p>
          <a:p>
            <a:pPr marL="0" indent="0" algn="l" rtl="0">
              <a:buNone/>
            </a:pPr>
            <a:r>
              <a:rPr lang="de" b="0" i="0" u="none" dirty="0"/>
              <a:t>Aus einer </a:t>
            </a:r>
            <a:r>
              <a:rPr lang="de" b="1" i="0" u="none" dirty="0"/>
              <a:t>bekannten</a:t>
            </a:r>
            <a:r>
              <a:rPr lang="de" b="0" i="0" u="none" dirty="0"/>
              <a:t> Menge von Ojekten: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/>
              <a:t>Stream.of</a:t>
            </a:r>
            <a:r>
              <a:rPr lang="de" b="0" i="0" u="none" dirty="0" smtClean="0"/>
              <a:t>(</a:t>
            </a:r>
            <a:r>
              <a:rPr lang="de" dirty="0">
                <a:latin typeface="Consolas"/>
                <a:cs typeface="Consolas"/>
              </a:rPr>
              <a:t>"bananen</a:t>
            </a:r>
            <a:r>
              <a:rPr lang="de" b="0" i="0" u="none" dirty="0">
                <a:latin typeface="Consolas"/>
                <a:cs typeface="Consolas"/>
              </a:rPr>
              <a:t>", </a:t>
            </a:r>
            <a:r>
              <a:rPr lang="de" dirty="0">
                <a:latin typeface="Consolas"/>
                <a:cs typeface="Consolas"/>
              </a:rPr>
              <a:t>"orangen</a:t>
            </a:r>
            <a:r>
              <a:rPr lang="de" b="0" i="0" u="none" dirty="0">
                <a:latin typeface="Consolas"/>
                <a:cs typeface="Consolas"/>
              </a:rPr>
              <a:t>", </a:t>
            </a:r>
            <a:r>
              <a:rPr lang="de" dirty="0">
                <a:latin typeface="Consolas"/>
                <a:cs typeface="Consolas"/>
              </a:rPr>
              <a:t>"aepfel</a:t>
            </a:r>
            <a:r>
              <a:rPr lang="de" b="0" i="0" u="none" dirty="0" smtClean="0">
                <a:latin typeface="Consolas"/>
                <a:cs typeface="Consolas"/>
              </a:rPr>
              <a:t>");</a:t>
            </a:r>
          </a:p>
          <a:p>
            <a:endParaRPr lang="de" dirty="0" smtClean="0"/>
          </a:p>
          <a:p>
            <a:pPr marL="0" indent="0" algn="l" rtl="0">
              <a:buNone/>
            </a:pPr>
            <a:r>
              <a:rPr lang="de" b="0" i="0" u="none" dirty="0" smtClean="0"/>
              <a:t>Aus </a:t>
            </a:r>
            <a:r>
              <a:rPr lang="de" b="1" i="0" u="none" dirty="0" smtClean="0"/>
              <a:t>Zahlbereichen</a:t>
            </a:r>
            <a:r>
              <a:rPr lang="de" b="0" i="0" u="none" dirty="0" smtClean="0"/>
              <a:t>:</a:t>
            </a:r>
            <a:endParaRPr lang="de" b="0" i="0" u="non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>
                <a:latin typeface="Consolas"/>
                <a:cs typeface="Consolas"/>
              </a:rPr>
              <a:t>IntStream.range(0, 50</a:t>
            </a:r>
            <a:r>
              <a:rPr lang="de" b="0" i="0" u="none" dirty="0" smtClean="0">
                <a:latin typeface="Consolas"/>
                <a:cs typeface="Consolas"/>
              </a:rPr>
              <a:t>)</a:t>
            </a:r>
            <a:endParaRPr lang="de" b="0" i="0" u="none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23</a:t>
            </a:fld>
            <a:endParaRPr lang="de" dirty="0"/>
          </a:p>
        </p:txBody>
      </p:sp>
      <p:pic>
        <p:nvPicPr>
          <p:cNvPr id="6" name="Picture 5" descr="barntrasn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821" y="718456"/>
            <a:ext cx="1219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03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/>
              <a:t>Datenströme generieren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7" y="1791034"/>
            <a:ext cx="11869058" cy="2740030"/>
          </a:xfrm>
        </p:spPr>
        <p:txBody>
          <a:bodyPr/>
          <a:lstStyle/>
          <a:p>
            <a:pPr marL="0" indent="0">
              <a:buNone/>
            </a:pPr>
            <a:r>
              <a:rPr lang="de" b="0" i="0" u="none" dirty="0" smtClean="0"/>
              <a:t>Oder </a:t>
            </a:r>
            <a:r>
              <a:rPr lang="de" b="1" dirty="0" smtClean="0"/>
              <a:t>iterativ </a:t>
            </a:r>
            <a:r>
              <a:rPr lang="de" b="0" i="0" u="none" dirty="0" smtClean="0"/>
              <a:t>(d.h. schrittweise):</a:t>
            </a:r>
            <a:endParaRPr lang="de" b="0" i="0" u="non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>
                <a:latin typeface="Consolas"/>
                <a:cs typeface="Consolas"/>
              </a:rPr>
              <a:t>Stream.iterate(Color.RED, </a:t>
            </a:r>
            <a:endParaRPr lang="de" dirty="0" smtClean="0">
              <a:latin typeface="Consolas"/>
              <a:cs typeface="Consolas"/>
            </a:endParaRPr>
          </a:p>
          <a:p>
            <a:pPr marL="0" indent="0" algn="l" rtl="0">
              <a:buNone/>
            </a:pPr>
            <a:r>
              <a:rPr lang="de" b="0" i="0" u="none" dirty="0">
                <a:latin typeface="Consolas"/>
                <a:cs typeface="Consolas"/>
              </a:rPr>
              <a:t>  </a:t>
            </a:r>
            <a:r>
              <a:rPr lang="de" b="0" i="0" u="none" dirty="0" smtClean="0">
                <a:latin typeface="Consolas"/>
                <a:cs typeface="Consolas"/>
              </a:rPr>
              <a:t>		 c </a:t>
            </a:r>
            <a:r>
              <a:rPr lang="de" b="0" i="0" u="none" dirty="0">
                <a:latin typeface="Consolas"/>
                <a:cs typeface="Consolas"/>
              </a:rPr>
              <a:t>-&gt; Color.hsb</a:t>
            </a:r>
            <a:r>
              <a:rPr lang="de" b="0" i="0" u="none" dirty="0" smtClean="0">
                <a:latin typeface="Consolas"/>
                <a:cs typeface="Consolas"/>
              </a:rPr>
              <a:t>(	c.getHue</a:t>
            </a:r>
            <a:r>
              <a:rPr lang="de" b="0" i="0" u="none" dirty="0">
                <a:latin typeface="Consolas"/>
                <a:cs typeface="Consolas"/>
              </a:rPr>
              <a:t>() + .1, </a:t>
            </a:r>
            <a:r>
              <a:rPr lang="de" b="0" i="0" u="none" dirty="0" smtClean="0">
                <a:latin typeface="Consolas"/>
                <a:cs typeface="Consolas"/>
              </a:rPr>
              <a:t>																	c.getSaturation</a:t>
            </a:r>
            <a:r>
              <a:rPr lang="de" b="0" i="0" u="none" dirty="0">
                <a:latin typeface="Consolas"/>
                <a:cs typeface="Consolas"/>
              </a:rPr>
              <a:t>(), </a:t>
            </a:r>
            <a:r>
              <a:rPr lang="de" b="0" i="0" u="none" dirty="0" smtClean="0">
                <a:latin typeface="Consolas"/>
                <a:cs typeface="Consolas"/>
              </a:rPr>
              <a:t>                                  										c.getBrightness())</a:t>
            </a:r>
          </a:p>
          <a:p>
            <a:pPr marL="0" indent="0" algn="l" rtl="0">
              <a:buNone/>
            </a:pPr>
            <a:r>
              <a:rPr lang="de" dirty="0">
                <a:latin typeface="Consolas"/>
                <a:cs typeface="Consolas"/>
              </a:rPr>
              <a:t>	</a:t>
            </a:r>
            <a:r>
              <a:rPr lang="de" dirty="0" smtClean="0">
                <a:latin typeface="Consolas"/>
                <a:cs typeface="Consolas"/>
              </a:rPr>
              <a:t>	</a:t>
            </a:r>
            <a:r>
              <a:rPr lang="de" b="0" i="0" u="none" dirty="0" smtClean="0">
                <a:latin typeface="Consolas"/>
                <a:cs typeface="Consolas"/>
              </a:rPr>
              <a:t>);</a:t>
            </a:r>
            <a:endParaRPr lang="de" b="0" i="0" u="none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24</a:t>
            </a:fld>
            <a:endParaRPr lang="de" dirty="0"/>
          </a:p>
        </p:txBody>
      </p:sp>
      <p:pic>
        <p:nvPicPr>
          <p:cNvPr id="6" name="Picture 5" descr="barntrasn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821" y="718456"/>
            <a:ext cx="1219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03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 smtClean="0"/>
              <a:t>Lasst uns ein paar </a:t>
            </a:r>
            <a:br>
              <a:rPr lang="de" b="0" i="0" u="none" dirty="0" smtClean="0"/>
            </a:br>
            <a:r>
              <a:rPr lang="de" b="0" i="0" u="none" dirty="0" smtClean="0"/>
              <a:t>Tiere erzeugen!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68" y="1736681"/>
            <a:ext cx="11770457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de" sz="2800" b="0" i="0" u="none" dirty="0" smtClean="0">
                <a:latin typeface="Consolas"/>
                <a:cs typeface="Consolas"/>
              </a:rPr>
              <a:t>SpriteView tail = s.getAnimals().isEmpty() ?</a:t>
            </a:r>
          </a:p>
          <a:p>
            <a:pPr marL="0" indent="0" algn="l" rtl="0">
              <a:buNone/>
            </a:pPr>
            <a:r>
              <a:rPr lang="de" sz="2800" b="0" i="0" u="none" dirty="0" smtClean="0">
                <a:latin typeface="Consolas"/>
                <a:cs typeface="Consolas"/>
              </a:rPr>
              <a:t>  s : s.getAnimals().get(s.getAnimals().size() - 1);</a:t>
            </a:r>
          </a:p>
          <a:p>
            <a:pPr marL="0" indent="0" algn="l" rtl="0">
              <a:buNone/>
            </a:pPr>
            <a:endParaRPr lang="de" sz="2800" dirty="0" smtClean="0">
              <a:solidFill>
                <a:srgbClr val="CCFFCC"/>
              </a:solidFill>
              <a:latin typeface="Consolas"/>
              <a:cs typeface="Consolas"/>
            </a:endParaRPr>
          </a:p>
          <a:p>
            <a:pPr marL="0" indent="0" algn="l" rtl="0">
              <a:buNone/>
            </a:pPr>
            <a:r>
              <a:rPr lang="de" sz="2800" b="0" i="0" u="none" dirty="0" smtClean="0">
                <a:solidFill>
                  <a:schemeClr val="accent3"/>
                </a:solidFill>
                <a:latin typeface="Consolas"/>
                <a:cs typeface="Consolas"/>
              </a:rPr>
              <a:t>Stream.iterate(tail, SpriteView.Lamb::new)</a:t>
            </a:r>
          </a:p>
          <a:p>
            <a:pPr marL="0" indent="0" algn="l" rtl="0">
              <a:buNone/>
            </a:pPr>
            <a:r>
              <a:rPr lang="de" sz="2800" b="0" i="0" u="none" dirty="0" smtClean="0">
                <a:solidFill>
                  <a:schemeClr val="accent3"/>
                </a:solidFill>
                <a:latin typeface="Consolas"/>
                <a:cs typeface="Consolas"/>
              </a:rPr>
              <a:t>    .substream(1, 8)</a:t>
            </a:r>
          </a:p>
          <a:p>
            <a:pPr marL="0" indent="0" algn="l" rtl="0">
              <a:buNone/>
            </a:pPr>
            <a:r>
              <a:rPr lang="de" sz="2800" b="0" i="0" u="none" dirty="0" smtClean="0">
                <a:latin typeface="Consolas"/>
                <a:cs typeface="Consolas"/>
              </a:rPr>
              <a:t>    .forEach(s.getAnimals()::add);</a:t>
            </a:r>
            <a:endParaRPr lang="de" sz="2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 smtClean="0"/>
              <a:pPr algn="r" rtl="0">
                <a:defRPr/>
              </a:pPr>
              <a:t>25</a:t>
            </a:fld>
            <a:endParaRPr lang="de"/>
          </a:p>
        </p:txBody>
      </p:sp>
      <p:pic>
        <p:nvPicPr>
          <p:cNvPr id="7" name="Picture 6" descr="barnin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65" y="706586"/>
            <a:ext cx="12192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47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26</a:t>
            </a:fld>
            <a:endParaRPr lang="de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1085" b="11085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64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/>
              <a:t>Datenströme filtern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063" y="1831977"/>
            <a:ext cx="11744854" cy="4551363"/>
          </a:xfrm>
        </p:spPr>
        <p:txBody>
          <a:bodyPr/>
          <a:lstStyle/>
          <a:p>
            <a:pPr marL="0" indent="0" algn="l" rtl="0">
              <a:buNone/>
            </a:pPr>
            <a:r>
              <a:rPr lang="de" b="0" i="0" u="none" dirty="0"/>
              <a:t>Prädikatausdrücke (</a:t>
            </a:r>
            <a:r>
              <a:rPr lang="de" b="0" i="1" u="none" dirty="0"/>
              <a:t>Ja oder Nein Fragen</a:t>
            </a:r>
            <a:r>
              <a:rPr lang="de" b="0" i="0" u="none" dirty="0" smtClean="0"/>
              <a:t>):</a:t>
            </a:r>
            <a:endParaRPr lang="de" b="0" i="0" u="none" dirty="0"/>
          </a:p>
          <a:p>
            <a:pPr algn="l" rtl="0"/>
            <a:r>
              <a:rPr lang="de" sz="2800" b="0" i="0" u="non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de" sz="2800" b="0" i="0" u="none" dirty="0" smtClean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public </a:t>
            </a:r>
            <a:r>
              <a:rPr lang="de" sz="2800" b="0" i="0" u="none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interface Predicate&lt;T&gt; {</a:t>
            </a:r>
          </a:p>
          <a:p>
            <a:pPr marL="0" indent="0" algn="l" rtl="0">
              <a:buNone/>
            </a:pPr>
            <a:r>
              <a:rPr lang="de" sz="2800" b="0" i="0" u="none" dirty="0" smtClean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	public </a:t>
            </a:r>
            <a:r>
              <a:rPr lang="de" sz="2800" b="0" i="0" u="none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boolean test(T t);</a:t>
            </a:r>
          </a:p>
          <a:p>
            <a:pPr marL="0" indent="0" algn="l" rtl="0">
              <a:buNone/>
            </a:pPr>
            <a:r>
              <a:rPr lang="de" sz="2800" b="0" i="0" u="none" dirty="0" smtClean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}</a:t>
            </a:r>
            <a:endParaRPr lang="de" sz="2800" dirty="0" smtClean="0"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endParaRPr lang="de" dirty="0" smtClean="0"/>
          </a:p>
          <a:p>
            <a:pPr marL="0" indent="0">
              <a:buNone/>
            </a:pPr>
            <a:r>
              <a:rPr lang="de" b="0" i="0" u="none" dirty="0" smtClean="0"/>
              <a:t>Und so schlie</a:t>
            </a:r>
            <a:r>
              <a:rPr lang="de-DE" dirty="0"/>
              <a:t>ß</a:t>
            </a:r>
            <a:r>
              <a:rPr lang="de" b="0" i="0" u="none" dirty="0" smtClean="0"/>
              <a:t>en wir Minderjährige aus:</a:t>
            </a:r>
            <a:endParaRPr lang="de" b="0" i="0" u="none" dirty="0"/>
          </a:p>
          <a:p>
            <a:pPr algn="l" rtl="0"/>
            <a:r>
              <a:rPr lang="de-DE" sz="2800" b="0" i="0" u="none" dirty="0" smtClean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</a:t>
            </a:r>
            <a:r>
              <a:rPr lang="de" sz="2800" b="0" i="0" u="none" dirty="0" smtClean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rwachsene = teilnehmer.filter(a -&gt; a.getAge</a:t>
            </a:r>
            <a:r>
              <a:rPr lang="de" sz="2800" b="0" i="0" u="none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 &gt;= 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27</a:t>
            </a:fld>
            <a:endParaRPr lang="de" dirty="0"/>
          </a:p>
        </p:txBody>
      </p:sp>
      <p:pic>
        <p:nvPicPr>
          <p:cNvPr id="7" name="Picture 6" descr="rainbow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25" y="-8309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6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05393" cy="1267872"/>
          </a:xfrm>
        </p:spPr>
        <p:txBody>
          <a:bodyPr/>
          <a:lstStyle/>
          <a:p>
            <a:pPr algn="l" rtl="0"/>
            <a:r>
              <a:rPr lang="de" b="0" i="0" u="none" dirty="0" smtClean="0"/>
              <a:t>Bunte Lämmer</a:t>
            </a:r>
            <a:r>
              <a:rPr lang="de" b="0" i="0" u="none" dirty="0"/>
              <a:t>!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750329"/>
            <a:ext cx="10969943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s.getAnimals().stream()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</a:t>
            </a:r>
            <a:r>
              <a:rPr lang="de" sz="2800" b="0" i="0" u="none" dirty="0">
                <a:solidFill>
                  <a:srgbClr val="CCFFCC"/>
                </a:solidFill>
                <a:latin typeface="Consolas"/>
                <a:cs typeface="Consolas"/>
              </a:rPr>
              <a:t> </a:t>
            </a:r>
            <a:r>
              <a:rPr lang="de" sz="2800" b="0" i="0" u="none" dirty="0">
                <a:solidFill>
                  <a:schemeClr val="accent3"/>
                </a:solidFill>
                <a:latin typeface="Consolas"/>
                <a:cs typeface="Consolas"/>
              </a:rPr>
              <a:t>.filter(a -&gt; a.getNumber() % 4 == 2)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.forEach(a -&gt; a.setColor(Color.YELLOW));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s.getAnimals().stream()</a:t>
            </a:r>
          </a:p>
          <a:p>
            <a:pPr marL="0" indent="0" algn="l" rtl="0">
              <a:buNone/>
            </a:pPr>
            <a:r>
              <a:rPr lang="de" sz="2800" b="0" i="0" u="none" dirty="0">
                <a:solidFill>
                  <a:srgbClr val="CCFFCC"/>
                </a:solidFill>
                <a:latin typeface="Consolas"/>
                <a:cs typeface="Consolas"/>
              </a:rPr>
              <a:t>  </a:t>
            </a:r>
            <a:r>
              <a:rPr lang="de" sz="2800" b="0" i="0" u="none" dirty="0">
                <a:solidFill>
                  <a:schemeClr val="accent3"/>
                </a:solidFill>
                <a:latin typeface="Consolas"/>
                <a:cs typeface="Consolas"/>
              </a:rPr>
              <a:t>.filter(a -&gt; a.getNumber() % 4 == 3)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.forEach(a -&gt; a.setColor(Color.CYAN));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s.getAnimals().stream()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</a:t>
            </a:r>
            <a:r>
              <a:rPr lang="de" sz="2800" b="0" i="0" u="none" dirty="0">
                <a:solidFill>
                  <a:schemeClr val="accent3"/>
                </a:solidFill>
                <a:latin typeface="Consolas"/>
                <a:cs typeface="Consolas"/>
              </a:rPr>
              <a:t>.filter(a -&gt; a.getNumber() % 4 == 0)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.forEach(a -&gt; a.setColor(Color.GREEN));</a:t>
            </a:r>
            <a:endParaRPr lang="de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28</a:t>
            </a:fld>
            <a:endParaRPr lang="de" dirty="0"/>
          </a:p>
        </p:txBody>
      </p:sp>
      <p:pic>
        <p:nvPicPr>
          <p:cNvPr id="5" name="Picture 4" descr="rainbowinver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25" y="-8309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9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fld id="{75945446-3C18-F44F-AE94-28F908EA92E2}" type="slidenum">
              <a:rPr/>
              <a:pPr algn="r" rtl="0">
                <a:defRPr/>
              </a:pPr>
              <a:t>29</a:t>
            </a:fld>
            <a:endParaRPr lang="de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/>
          <a:srcRect t="3002" b="19168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9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/>
              <a:t>Wo läuft </a:t>
            </a:r>
            <a:r>
              <a:rPr lang="de" b="0" i="0" u="none" dirty="0" smtClean="0"/>
              <a:t>eigentlich überall </a:t>
            </a:r>
            <a:r>
              <a:rPr lang="de" b="0" i="0" u="none" dirty="0"/>
              <a:t>Java?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738485"/>
            <a:ext cx="6985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79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/>
              <a:t>Sammlungen filtern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7" y="1763737"/>
            <a:ext cx="9205133" cy="4551363"/>
          </a:xfrm>
        </p:spPr>
        <p:txBody>
          <a:bodyPr/>
          <a:lstStyle/>
          <a:p>
            <a:pPr marL="0" indent="0" algn="l" rtl="0">
              <a:buNone/>
            </a:pPr>
            <a:r>
              <a:rPr lang="de" b="1" i="0" u="none" dirty="0"/>
              <a:t>Collection.removeIf</a:t>
            </a:r>
            <a:endParaRPr lang="de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/>
              <a:t>Entfernt alle Elemente, auf die ein </a:t>
            </a:r>
            <a:r>
              <a:rPr lang="de" b="0" i="0" u="none" dirty="0" smtClean="0"/>
              <a:t>Prädikat zutrifft</a:t>
            </a:r>
            <a:endParaRPr lang="de" b="0" i="0" u="none" dirty="0"/>
          </a:p>
          <a:p>
            <a:pPr marL="0" indent="0" algn="l" rtl="0">
              <a:buNone/>
            </a:pPr>
            <a:r>
              <a:rPr lang="de" b="1" i="0" u="none" dirty="0"/>
              <a:t>List.replaceAll</a:t>
            </a:r>
            <a:endParaRPr lang="de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 smtClean="0"/>
              <a:t>Filtert </a:t>
            </a:r>
            <a:r>
              <a:rPr lang="de" b="0" i="0" u="none" dirty="0"/>
              <a:t>und </a:t>
            </a:r>
            <a:r>
              <a:rPr lang="de" b="0" i="0" u="none" dirty="0" smtClean="0"/>
              <a:t>ersetzt </a:t>
            </a:r>
            <a:r>
              <a:rPr lang="de" b="0" i="0" u="none" dirty="0"/>
              <a:t>mit einem einstelligen Operator </a:t>
            </a:r>
          </a:p>
          <a:p>
            <a:pPr marL="0" indent="0" algn="l" rtl="0">
              <a:buNone/>
            </a:pPr>
            <a:r>
              <a:rPr lang="de" b="1" i="0" u="none" dirty="0" smtClean="0"/>
              <a:t>ObservableCollection.filtered</a:t>
            </a:r>
            <a:endParaRPr lang="de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/>
              <a:t>Gibt eine nach einem Prädikat gefilterte Liste </a:t>
            </a:r>
            <a:r>
              <a:rPr lang="de" b="0" i="0" u="none" dirty="0" smtClean="0"/>
              <a:t>zurück (die auch ein Observable ist)</a:t>
            </a:r>
            <a:endParaRPr lang="de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30</a:t>
            </a:fld>
            <a:endParaRPr lang="de" dirty="0"/>
          </a:p>
        </p:txBody>
      </p:sp>
      <p:pic>
        <p:nvPicPr>
          <p:cNvPr id="5" name="Picture 4" descr="church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00" y="72751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75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/>
              <a:t>Wählerische Esser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723033"/>
            <a:ext cx="10969943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de" sz="2800" b="0" i="0" u="none" dirty="0" smtClean="0">
                <a:latin typeface="Consolas"/>
                <a:cs typeface="Consolas"/>
              </a:rPr>
              <a:t>Predicate&lt;SpriteView</a:t>
            </a:r>
            <a:r>
              <a:rPr lang="de" sz="2800" b="0" i="0" u="none" dirty="0">
                <a:latin typeface="Consolas"/>
                <a:cs typeface="Consolas"/>
              </a:rPr>
              <a:t>&gt; pure =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a -&gt; a.getColor() == null;</a:t>
            </a:r>
          </a:p>
          <a:p>
            <a:pPr marL="0" indent="0" algn="l" rtl="0">
              <a:buNone/>
            </a:pPr>
            <a:endParaRPr lang="de" sz="2800" dirty="0" smtClean="0">
              <a:latin typeface="Consolas"/>
              <a:cs typeface="Consolas"/>
            </a:endParaRP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mealsServed.set(mealsServed.get() +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s.getAnimals()</a:t>
            </a:r>
            <a:r>
              <a:rPr lang="de" sz="2800" b="0" i="0" u="none" dirty="0">
                <a:solidFill>
                  <a:schemeClr val="accent3"/>
                </a:solidFill>
                <a:latin typeface="Consolas"/>
                <a:cs typeface="Consolas"/>
              </a:rPr>
              <a:t>.filtered(pure)</a:t>
            </a:r>
            <a:r>
              <a:rPr lang="de" sz="2800" b="0" i="0" u="none" dirty="0">
                <a:latin typeface="Consolas"/>
                <a:cs typeface="Consolas"/>
              </a:rPr>
              <a:t>.size()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);</a:t>
            </a:r>
          </a:p>
          <a:p>
            <a:pPr marL="0" indent="0" algn="l" rtl="0">
              <a:buNone/>
            </a:pPr>
            <a:endParaRPr lang="de" sz="2800" dirty="0" smtClean="0">
              <a:latin typeface="Consolas"/>
              <a:cs typeface="Consolas"/>
            </a:endParaRP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s.getAnimals()</a:t>
            </a:r>
            <a:r>
              <a:rPr lang="de" sz="2800" b="0" i="0" u="none" dirty="0">
                <a:solidFill>
                  <a:schemeClr val="accent3"/>
                </a:solidFill>
                <a:latin typeface="Consolas"/>
                <a:cs typeface="Consolas"/>
              </a:rPr>
              <a:t>.removeIf(pure)</a:t>
            </a:r>
            <a:r>
              <a:rPr lang="de" sz="2800" b="0" i="0" u="none" dirty="0">
                <a:latin typeface="Consolas"/>
                <a:cs typeface="Consolas"/>
              </a:rPr>
              <a:t>;</a:t>
            </a:r>
            <a:endParaRPr lang="de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31</a:t>
            </a:fld>
            <a:endParaRPr lang="de" dirty="0"/>
          </a:p>
        </p:txBody>
      </p:sp>
      <p:pic>
        <p:nvPicPr>
          <p:cNvPr id="7" name="Picture 6" descr="churchinver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991" y="72751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92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fld id="{75945446-3C18-F44F-AE94-28F908EA92E2}" type="slidenum">
              <a:rPr/>
              <a:pPr algn="r" rtl="0">
                <a:defRPr/>
              </a:pPr>
              <a:t>32</a:t>
            </a:fld>
            <a:endParaRPr lang="de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/>
          <a:srcRect t="3002" b="19168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81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/>
              <a:t>Datenströme abbilden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7" y="1777385"/>
            <a:ext cx="10803158" cy="4551363"/>
          </a:xfrm>
        </p:spPr>
        <p:txBody>
          <a:bodyPr/>
          <a:lstStyle/>
          <a:p>
            <a:pPr marL="0" indent="0" algn="l" rtl="0">
              <a:buNone/>
            </a:pPr>
            <a:r>
              <a:rPr lang="de" b="0" i="0" u="none" dirty="0"/>
              <a:t>Wendet eine Abbildungsvorschrift auf jedes Element eines </a:t>
            </a:r>
            <a:r>
              <a:rPr lang="de" b="0" i="0" u="none" dirty="0" smtClean="0"/>
              <a:t>Datenstroms </a:t>
            </a:r>
            <a:r>
              <a:rPr lang="de" b="0" i="0" u="none" dirty="0"/>
              <a:t>an: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>
                <a:latin typeface="Consolas"/>
                <a:cs typeface="Consolas"/>
              </a:rPr>
              <a:t>Function&lt;? super T, ? extends R&gt;</a:t>
            </a:r>
          </a:p>
          <a:p>
            <a:endParaRPr lang="de" dirty="0"/>
          </a:p>
          <a:p>
            <a:pPr marL="0" indent="0" algn="l" rtl="0">
              <a:buNone/>
            </a:pPr>
            <a:r>
              <a:rPr lang="de" b="1" i="0" u="none" dirty="0"/>
              <a:t>Ergebnis</a:t>
            </a:r>
            <a:r>
              <a:rPr lang="de" b="0" i="0" u="none" dirty="0"/>
              <a:t>:</a:t>
            </a:r>
            <a:r>
              <a:rPr lang="de" b="0" i="0" u="non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" b="0" i="0" u="none" dirty="0"/>
              <a:t>Eine Liste mit der gleichen Anzahl von Elementen, die jetzt aber einen anderen Typ haben </a:t>
            </a:r>
            <a:r>
              <a:rPr lang="de" b="0" i="0" u="none" dirty="0" smtClean="0"/>
              <a:t>kann.</a:t>
            </a:r>
            <a:endParaRPr lang="de" b="0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33</a:t>
            </a:fld>
            <a:endParaRPr lang="de" dirty="0"/>
          </a:p>
        </p:txBody>
      </p:sp>
      <p:pic>
        <p:nvPicPr>
          <p:cNvPr id="7" name="Picture 6" descr="chicken-coop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51" y="79108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07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 smtClean="0"/>
              <a:t>Einzelabbildung </a:t>
            </a:r>
            <a:br>
              <a:rPr lang="de" b="0" i="0" u="none" dirty="0" smtClean="0"/>
            </a:br>
            <a:r>
              <a:rPr lang="de" b="0" i="0" u="none" dirty="0" smtClean="0"/>
              <a:t>(Single Map)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750329"/>
            <a:ext cx="10969943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s.getAnimals().setAll(s.getAnimals()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  .stream()</a:t>
            </a:r>
          </a:p>
          <a:p>
            <a:pPr marL="0" indent="0" rtl="0">
              <a:buNone/>
            </a:pPr>
            <a:r>
              <a:rPr lang="de" sz="2800" b="0" i="0" u="none" dirty="0">
                <a:solidFill>
                  <a:srgbClr val="0070C0"/>
                </a:solidFill>
                <a:latin typeface="Consolas"/>
                <a:cs typeface="Consolas"/>
              </a:rPr>
              <a:t>    </a:t>
            </a:r>
            <a:r>
              <a:rPr lang="de" sz="2800" b="0" i="0" u="none" dirty="0">
                <a:solidFill>
                  <a:schemeClr val="accent3"/>
                </a:solidFill>
                <a:latin typeface="Consolas"/>
                <a:cs typeface="Consolas"/>
              </a:rPr>
              <a:t>.map(sv -&gt; new Eggs(sv.getFollowing())</a:t>
            </a:r>
          </a:p>
          <a:p>
            <a:pPr marL="0" indent="0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  .collect(Collectors.toList())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);</a:t>
            </a:r>
            <a:endParaRPr lang="de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34</a:t>
            </a:fld>
            <a:endParaRPr lang="de" dirty="0"/>
          </a:p>
        </p:txBody>
      </p:sp>
      <p:pic>
        <p:nvPicPr>
          <p:cNvPr id="5" name="Picture 4" descr="chicken-coop-inver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51" y="79108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75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/>
              <a:t>Oder eine </a:t>
            </a:r>
            <a:r>
              <a:rPr lang="de" b="0" i="0" u="none" dirty="0" smtClean="0"/>
              <a:t>Doppelabbildung (Double Map)!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750329"/>
            <a:ext cx="10969943" cy="3777017"/>
          </a:xfrm>
        </p:spPr>
        <p:txBody>
          <a:bodyPr/>
          <a:lstStyle/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s.getAnimals().setAll(s.getAnimals()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  .stream()</a:t>
            </a:r>
          </a:p>
          <a:p>
            <a:pPr marL="0" indent="0" algn="l" rtl="0">
              <a:buNone/>
            </a:pPr>
            <a:r>
              <a:rPr lang="de" sz="2800" b="0" i="0" u="none" dirty="0">
                <a:solidFill>
                  <a:srgbClr val="0070C0"/>
                </a:solidFill>
                <a:latin typeface="Consolas"/>
                <a:cs typeface="Consolas"/>
              </a:rPr>
              <a:t>    </a:t>
            </a:r>
            <a:r>
              <a:rPr lang="de" sz="2800" b="0" i="0" u="none" dirty="0">
                <a:solidFill>
                  <a:schemeClr val="accent3"/>
                </a:solidFill>
                <a:latin typeface="Consolas"/>
                <a:cs typeface="Consolas"/>
              </a:rPr>
              <a:t>.map(SpriteView::getFollowing)</a:t>
            </a:r>
          </a:p>
          <a:p>
            <a:pPr marL="0" indent="0" algn="l" rtl="0">
              <a:buNone/>
            </a:pPr>
            <a:r>
              <a:rPr lang="de" sz="2800" b="0" i="0" u="none" dirty="0">
                <a:solidFill>
                  <a:schemeClr val="accent3"/>
                </a:solidFill>
                <a:latin typeface="Consolas"/>
                <a:cs typeface="Consolas"/>
              </a:rPr>
              <a:t>    .map(Eggs::new)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  .collect(Collectors.toList())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);</a:t>
            </a:r>
            <a:endParaRPr lang="de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35</a:t>
            </a:fld>
            <a:endParaRPr lang="de" dirty="0"/>
          </a:p>
        </p:txBody>
      </p:sp>
      <p:pic>
        <p:nvPicPr>
          <p:cNvPr id="6" name="Picture 5" descr="chicken-coop-inver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51" y="79108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988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fld id="{75945446-3C18-F44F-AE94-28F908EA92E2}" type="slidenum">
              <a:rPr/>
              <a:pPr algn="r" rtl="0">
                <a:defRPr/>
              </a:pPr>
              <a:t>36</a:t>
            </a:fld>
            <a:endParaRPr lang="de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1087" b="11087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03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/>
              <a:t>Flache Abbildungen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414" y="1791033"/>
            <a:ext cx="11444603" cy="4814488"/>
          </a:xfrm>
        </p:spPr>
        <p:txBody>
          <a:bodyPr/>
          <a:lstStyle/>
          <a:p>
            <a:pPr marL="0" indent="0" algn="l" rtl="0">
              <a:buNone/>
            </a:pPr>
            <a:r>
              <a:rPr lang="de" b="0" i="0" u="none" dirty="0"/>
              <a:t>Wendet eine </a:t>
            </a:r>
            <a:r>
              <a:rPr lang="de" b="1" i="0" u="none" dirty="0"/>
              <a:t>eins-zu-viele</a:t>
            </a:r>
            <a:r>
              <a:rPr lang="de" b="0" i="0" u="none" dirty="0"/>
              <a:t> Funktion auf jedes </a:t>
            </a:r>
            <a:r>
              <a:rPr lang="de" b="0" i="0" u="none" dirty="0" smtClean="0"/>
              <a:t>Element</a:t>
            </a:r>
          </a:p>
          <a:p>
            <a:pPr marL="0" indent="0" algn="l" rtl="0">
              <a:buNone/>
            </a:pPr>
            <a:r>
              <a:rPr lang="de" b="0" i="0" u="none" dirty="0" smtClean="0"/>
              <a:t>an</a:t>
            </a:r>
            <a:r>
              <a:rPr lang="de" b="0" i="0" u="none" dirty="0"/>
              <a:t>, die aus jedem Element </a:t>
            </a:r>
            <a:r>
              <a:rPr lang="de" b="0" i="0" u="none" dirty="0" smtClean="0"/>
              <a:t>mehrere </a:t>
            </a:r>
            <a:r>
              <a:rPr lang="de" b="0" i="0" u="none" dirty="0"/>
              <a:t>Elemente machen kann: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Function&lt;? super T, ? extends Stream&lt;? extends R&gt;&gt;</a:t>
            </a:r>
          </a:p>
          <a:p>
            <a:pPr marL="0" indent="0">
              <a:buNone/>
            </a:pPr>
            <a:r>
              <a:rPr lang="de" b="0" i="0" u="none" dirty="0" smtClean="0"/>
              <a:t>Das Ergebnis wird dann zu einem </a:t>
            </a:r>
            <a:r>
              <a:rPr lang="de" b="0" i="0" u="none" dirty="0"/>
              <a:t>einzigen </a:t>
            </a:r>
            <a:r>
              <a:rPr lang="de" dirty="0"/>
              <a:t>Datenstrom </a:t>
            </a:r>
            <a:r>
              <a:rPr lang="de" dirty="0" smtClean="0"/>
              <a:t>reduziert.</a:t>
            </a:r>
            <a:endParaRPr lang="de" b="0" i="0" u="none" dirty="0" smtClean="0"/>
          </a:p>
          <a:p>
            <a:pPr marL="0" indent="0" algn="l" rtl="0">
              <a:buNone/>
            </a:pPr>
            <a:endParaRPr lang="de" dirty="0"/>
          </a:p>
          <a:p>
            <a:pPr marL="0" indent="0" algn="l" rtl="0">
              <a:buNone/>
            </a:pPr>
            <a:r>
              <a:rPr lang="de" b="1" i="0" u="none" dirty="0"/>
              <a:t>Ergebnis</a:t>
            </a:r>
            <a:r>
              <a:rPr lang="de" b="0" i="0" u="none" dirty="0"/>
              <a:t>: Die Liste kann länger werden und einen anderen Typ bekommen.</a:t>
            </a:r>
            <a:endParaRPr lang="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37</a:t>
            </a:fld>
            <a:endParaRPr lang="de" dirty="0"/>
          </a:p>
        </p:txBody>
      </p:sp>
      <p:pic>
        <p:nvPicPr>
          <p:cNvPr id="7" name="Picture 6" descr="chicken-coop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51" y="79108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18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/>
              <a:t>Eier ausbrüten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736681"/>
            <a:ext cx="10969943" cy="4104563"/>
          </a:xfrm>
        </p:spPr>
        <p:txBody>
          <a:bodyPr/>
          <a:lstStyle/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s.getAnimals().setAll(s.getAnimals()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  .stream()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  </a:t>
            </a:r>
            <a:r>
              <a:rPr lang="de" sz="2800" b="0" i="0" u="none" dirty="0">
                <a:solidFill>
                  <a:schemeClr val="accent3"/>
                </a:solidFill>
                <a:latin typeface="Consolas"/>
                <a:cs typeface="Consolas"/>
              </a:rPr>
              <a:t>.flatMap(SpriteView.Eggs::hatch)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  .collect(Collectors.toList())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);</a:t>
            </a:r>
            <a:endParaRPr lang="de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38</a:t>
            </a:fld>
            <a:endParaRPr lang="de" dirty="0"/>
          </a:p>
        </p:txBody>
      </p:sp>
      <p:pic>
        <p:nvPicPr>
          <p:cNvPr id="5" name="Picture 4" descr="chicken-coop-inver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51" y="79108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7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fld id="{75945446-3C18-F44F-AE94-28F908EA92E2}" type="slidenum">
              <a:rPr/>
              <a:pPr algn="r" rtl="0">
                <a:defRPr/>
              </a:pPr>
              <a:t>39</a:t>
            </a:fld>
            <a:endParaRPr lang="de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1087" b="11087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9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955" y="2129051"/>
            <a:ext cx="6088255" cy="433998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614835" cy="1143000"/>
          </a:xfrm>
        </p:spPr>
        <p:txBody>
          <a:bodyPr/>
          <a:lstStyle/>
          <a:p>
            <a:pPr algn="l" rtl="0"/>
            <a:r>
              <a:rPr lang="de" b="0" i="0" u="none" dirty="0"/>
              <a:t>Java </a:t>
            </a:r>
            <a:r>
              <a:rPr lang="de" b="0" i="0" u="none" dirty="0" smtClean="0"/>
              <a:t>und 3G </a:t>
            </a:r>
            <a:r>
              <a:rPr lang="de" b="0" i="0" u="none" dirty="0"/>
              <a:t>in </a:t>
            </a:r>
            <a:r>
              <a:rPr lang="de" b="0" i="0" u="none" dirty="0" smtClean="0"/>
              <a:t>einem kleinen </a:t>
            </a:r>
            <a:r>
              <a:rPr lang="de" b="0" i="0" u="none" dirty="0"/>
              <a:t>Packet</a:t>
            </a:r>
            <a:endParaRPr lang="de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322833" y="1791273"/>
            <a:ext cx="10969943" cy="4525963"/>
          </a:xfrm>
        </p:spPr>
        <p:txBody>
          <a:bodyPr/>
          <a:lstStyle/>
          <a:p>
            <a:pPr algn="l" rtl="0"/>
            <a:r>
              <a:rPr lang="de" b="0" i="0" u="none" dirty="0"/>
              <a:t>Cinterion EHS5</a:t>
            </a:r>
          </a:p>
        </p:txBody>
      </p:sp>
    </p:spTree>
    <p:extLst>
      <p:ext uri="{BB962C8B-B14F-4D97-AF65-F5344CB8AC3E}">
        <p14:creationId xmlns:p14="http://schemas.microsoft.com/office/powerpoint/2010/main" val="4090693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/>
              <a:t>Reduzieren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063" y="1777385"/>
            <a:ext cx="11000488" cy="4551363"/>
          </a:xfrm>
        </p:spPr>
        <p:txBody>
          <a:bodyPr/>
          <a:lstStyle/>
          <a:p>
            <a:pPr marL="0" indent="0" algn="l" rtl="0">
              <a:buNone/>
            </a:pPr>
            <a:r>
              <a:rPr lang="de" b="0" i="0" u="none" dirty="0"/>
              <a:t>Reduziert eine Liste auf einen einzigen Wert: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/>
              <a:t>Identity: T</a:t>
            </a:r>
            <a:endParaRPr lang="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" b="0" i="0" u="none" dirty="0" smtClean="0"/>
              <a:t>Accumulator: </a:t>
            </a:r>
            <a:r>
              <a:rPr lang="de" b="0" i="0" u="none" dirty="0"/>
              <a:t>BinaryOperator&lt;T&gt;</a:t>
            </a:r>
          </a:p>
          <a:p>
            <a:endParaRPr lang="de" dirty="0"/>
          </a:p>
          <a:p>
            <a:pPr marL="0" indent="0" algn="l" rtl="0">
              <a:buNone/>
            </a:pPr>
            <a:r>
              <a:rPr lang="de" b="1" i="0" u="none" dirty="0"/>
              <a:t>Ergebnis</a:t>
            </a:r>
            <a:r>
              <a:rPr lang="de" b="0" i="0" u="none" dirty="0"/>
              <a:t>: Eine Liste des selben Typs, aber mit nur noch einem Element.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40</a:t>
            </a:fld>
            <a:endParaRPr lang="de" dirty="0"/>
          </a:p>
        </p:txBody>
      </p:sp>
      <p:pic>
        <p:nvPicPr>
          <p:cNvPr id="7" name="Picture 6" descr="chicken-coop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51" y="79108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6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" dirty="0"/>
              <a:t>Und der </a:t>
            </a:r>
            <a:r>
              <a:rPr lang="de" dirty="0" smtClean="0"/>
              <a:t>(kleine</a:t>
            </a:r>
            <a:r>
              <a:rPr lang="de" dirty="0"/>
              <a:t>) Fuchs hat </a:t>
            </a:r>
            <a:r>
              <a:rPr lang="de" dirty="0" smtClean="0"/>
              <a:t/>
            </a:r>
            <a:br>
              <a:rPr lang="de" dirty="0" smtClean="0"/>
            </a:br>
            <a:r>
              <a:rPr lang="de" dirty="0" smtClean="0"/>
              <a:t>sie </a:t>
            </a:r>
            <a:r>
              <a:rPr lang="de" dirty="0"/>
              <a:t>alle gefressen!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723033"/>
            <a:ext cx="10969943" cy="4525963"/>
          </a:xfrm>
        </p:spPr>
        <p:txBody>
          <a:bodyPr/>
          <a:lstStyle/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Double mealSize = shepherd.getAnimals()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  .stream()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  .map(SpriteView::getScaleX)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    </a:t>
            </a:r>
            <a:r>
              <a:rPr lang="de" sz="2800" b="0" i="0" u="none" dirty="0">
                <a:solidFill>
                  <a:schemeClr val="accent3"/>
                </a:solidFill>
                <a:latin typeface="Consolas"/>
                <a:cs typeface="Consolas"/>
              </a:rPr>
              <a:t>.reduce(0.0, Double::sum)</a:t>
            </a:r>
            <a:r>
              <a:rPr lang="de" sz="2800" b="0" i="0" u="none" dirty="0">
                <a:latin typeface="Consolas"/>
                <a:cs typeface="Consolas"/>
              </a:rPr>
              <a:t>;</a:t>
            </a:r>
          </a:p>
          <a:p>
            <a:pPr marL="0" indent="0" algn="l" rtl="0">
              <a:buNone/>
            </a:pPr>
            <a:endParaRPr lang="de" sz="2800" dirty="0" smtClean="0">
              <a:latin typeface="Consolas"/>
              <a:cs typeface="Consolas"/>
            </a:endParaRP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setScaleX(getScaleX() + mealSize * .2);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setScaleY(getScaleY() + mealSize * .2);</a:t>
            </a:r>
          </a:p>
          <a:p>
            <a:pPr marL="0" indent="0" algn="l" rtl="0">
              <a:buNone/>
            </a:pPr>
            <a:r>
              <a:rPr lang="de" sz="2800" b="0" i="0" u="none" dirty="0">
                <a:latin typeface="Consolas"/>
                <a:cs typeface="Consolas"/>
              </a:rPr>
              <a:t>shepherd.getAnimals().clear();</a:t>
            </a:r>
            <a:endParaRPr lang="de" sz="2800" dirty="0" smtClean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41</a:t>
            </a:fld>
            <a:endParaRPr lang="de" dirty="0"/>
          </a:p>
        </p:txBody>
      </p:sp>
      <p:pic>
        <p:nvPicPr>
          <p:cNvPr id="5" name="Picture 4" descr="chicken-coop-inver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51" y="79108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28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>
              <a:defRPr/>
            </a:pPr>
            <a:fld id="{75945446-3C18-F44F-AE94-28F908EA92E2}" type="slidenum">
              <a:rPr/>
              <a:pPr algn="r" rtl="0">
                <a:defRPr/>
              </a:pPr>
              <a:t>42</a:t>
            </a:fld>
            <a:endParaRPr lang="de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1087" b="11087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56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/>
              <a:t>Das </a:t>
            </a:r>
            <a:r>
              <a:rPr lang="de" b="0" i="1" u="none" dirty="0"/>
              <a:t>Mary Had a Little Lambda </a:t>
            </a:r>
            <a:r>
              <a:rPr lang="de" b="0" i="0" u="none" dirty="0"/>
              <a:t>Projekt</a:t>
            </a:r>
            <a:endParaRPr lang="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7" y="1777385"/>
            <a:ext cx="11035169" cy="2782291"/>
          </a:xfrm>
        </p:spPr>
        <p:txBody>
          <a:bodyPr/>
          <a:lstStyle/>
          <a:p>
            <a:pPr algn="l" rtl="0"/>
            <a:r>
              <a:rPr lang="de" b="0" i="0" u="none" dirty="0"/>
              <a:t>Open-source Projekt, das die Eigenschaften der </a:t>
            </a:r>
            <a:r>
              <a:rPr lang="de" b="1" i="0" u="none" dirty="0"/>
              <a:t>Lambda-Ausdrücke</a:t>
            </a:r>
            <a:r>
              <a:rPr lang="de" b="0" i="0" u="none" dirty="0"/>
              <a:t> demonstriert</a:t>
            </a:r>
          </a:p>
          <a:p>
            <a:pPr algn="l" rtl="0"/>
            <a:r>
              <a:rPr lang="de" b="0" i="0" u="none" dirty="0"/>
              <a:t>Anschauliche Repräsentation von Strömen (</a:t>
            </a:r>
            <a:r>
              <a:rPr lang="de" b="1" i="0" u="none" dirty="0"/>
              <a:t>streams</a:t>
            </a:r>
            <a:r>
              <a:rPr lang="de" b="0" i="0" u="none" dirty="0"/>
              <a:t>), Filtern (</a:t>
            </a:r>
            <a:r>
              <a:rPr lang="de" b="1" i="0" u="none" dirty="0"/>
              <a:t>filters</a:t>
            </a:r>
            <a:r>
              <a:rPr lang="de" b="0" i="0" u="none" dirty="0"/>
              <a:t>) und Abbildungen (</a:t>
            </a:r>
            <a:r>
              <a:rPr lang="de" b="1" i="0" u="none" dirty="0"/>
              <a:t>maps</a:t>
            </a:r>
            <a:r>
              <a:rPr lang="de" b="0" i="0" u="none" dirty="0"/>
              <a:t>)</a:t>
            </a:r>
          </a:p>
          <a:p>
            <a:endParaRPr lang="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5325" y="6274463"/>
            <a:ext cx="2844059" cy="365125"/>
          </a:xfrm>
        </p:spPr>
        <p:txBody>
          <a:bodyPr/>
          <a:lstStyle/>
          <a:p>
            <a:pPr algn="r" rtl="0">
              <a:defRPr/>
            </a:pPr>
            <a:fld id="{50307697-3216-BF49-AE76-CEF5DB81BAC1}" type="slidenum">
              <a:rPr/>
              <a:pPr algn="r" rtl="0">
                <a:defRPr/>
              </a:pPr>
              <a:t>43</a:t>
            </a:fld>
            <a:endParaRPr lang="de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0" y="4874795"/>
            <a:ext cx="1846693" cy="15004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84" y="4772693"/>
            <a:ext cx="1846692" cy="15581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321" y="4874795"/>
            <a:ext cx="1846693" cy="15004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88" y="4772693"/>
            <a:ext cx="1846692" cy="1558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69" y="4874795"/>
            <a:ext cx="1846693" cy="15004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13" y="4772693"/>
            <a:ext cx="1846692" cy="15581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450" y="4874795"/>
            <a:ext cx="1846693" cy="15004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17" y="4772693"/>
            <a:ext cx="1846692" cy="1558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397" y="4874795"/>
            <a:ext cx="1846693" cy="15004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41" y="4772693"/>
            <a:ext cx="1846692" cy="155814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578" y="4874795"/>
            <a:ext cx="1846693" cy="150043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45" y="4772693"/>
            <a:ext cx="1846692" cy="155814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000" y="4874795"/>
            <a:ext cx="1846693" cy="15004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944" y="4772693"/>
            <a:ext cx="1846692" cy="15581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181" y="4874795"/>
            <a:ext cx="1846693" cy="150043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48" y="4772693"/>
            <a:ext cx="1846692" cy="155814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128" y="4874795"/>
            <a:ext cx="1846693" cy="150043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072" y="4772693"/>
            <a:ext cx="1846692" cy="1558147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676616" y="4091048"/>
            <a:ext cx="8886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de" sz="2800" b="0" i="0" u="none" dirty="0">
                <a:hlinkClick r:id="rId5"/>
              </a:rPr>
              <a:t>https://github.com/steveonjava/MaryHadALittleLambda</a:t>
            </a:r>
            <a:endParaRPr lang="de" sz="2800" dirty="0" smtClean="0"/>
          </a:p>
        </p:txBody>
      </p:sp>
    </p:spTree>
    <p:extLst>
      <p:ext uri="{BB962C8B-B14F-4D97-AF65-F5344CB8AC3E}">
        <p14:creationId xmlns:p14="http://schemas.microsoft.com/office/powerpoint/2010/main" val="541863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75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5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75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25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25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4"/>
          <p:cNvSpPr txBox="1">
            <a:spLocks noChangeArrowheads="1"/>
          </p:cNvSpPr>
          <p:nvPr/>
        </p:nvSpPr>
        <p:spPr bwMode="auto">
          <a:xfrm>
            <a:off x="598980" y="2009454"/>
            <a:ext cx="5718831" cy="1600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899" tIns="60949" rIns="121899" bIns="60949">
            <a:prstTxWarp prst="textNoShape">
              <a:avLst/>
            </a:prstTxWarp>
            <a:spAutoFit/>
          </a:bodyPr>
          <a:lstStyle/>
          <a:p>
            <a:pPr algn="l" rtl="0">
              <a:lnSpc>
                <a:spcPct val="100000"/>
              </a:lnSpc>
            </a:pPr>
            <a:r>
              <a:rPr lang="de" sz="3200" b="0" i="0" u="none" dirty="0" smtClean="0"/>
              <a:t>Designed by</a:t>
            </a:r>
          </a:p>
          <a:p>
            <a:pPr algn="l" rtl="0">
              <a:lnSpc>
                <a:spcPct val="100000"/>
              </a:lnSpc>
            </a:pPr>
            <a:r>
              <a:rPr lang="de" sz="3200" b="0" i="0" u="none" dirty="0" smtClean="0"/>
              <a:t>Stephen </a:t>
            </a:r>
            <a:r>
              <a:rPr lang="de" sz="3200" b="0" i="0" u="none" dirty="0"/>
              <a:t>Chin (@steveonjava)</a:t>
            </a:r>
          </a:p>
          <a:p>
            <a:pPr algn="l" rtl="0">
              <a:lnSpc>
                <a:spcPct val="100000"/>
              </a:lnSpc>
            </a:pPr>
            <a:r>
              <a:rPr lang="de" sz="3200" b="0" i="0" u="none" dirty="0"/>
              <a:t>http://steveonjava.com/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77214" y="5902548"/>
            <a:ext cx="2939224" cy="538587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pPr algn="ctr" rtl="0"/>
            <a:r>
              <a:rPr lang="de" sz="2700" b="0" i="0" u="sng" dirty="0">
                <a:latin typeface="Copperplate Gothic Bold"/>
                <a:cs typeface="Copperplate Gothic Bold"/>
              </a:rPr>
              <a:t>nighthacking.com</a:t>
            </a:r>
            <a:endParaRPr lang="de" sz="2700" u="sng" dirty="0">
              <a:latin typeface="Copperplate Gothic Bold"/>
              <a:cs typeface="Copperplate Gothic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50347" y="4794315"/>
            <a:ext cx="2592975" cy="1107973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pPr algn="ctr" rtl="0"/>
            <a:r>
              <a:rPr lang="de" sz="3200" b="0" i="0" u="none" dirty="0">
                <a:latin typeface="Copperplate Gothic Bold"/>
                <a:cs typeface="Copperplate Gothic Bold"/>
              </a:rPr>
              <a:t>Real Geeks</a:t>
            </a:r>
          </a:p>
          <a:p>
            <a:pPr algn="ctr" rtl="0"/>
            <a:r>
              <a:rPr lang="de" sz="3200" b="0" i="0" u="none" dirty="0">
                <a:latin typeface="Copperplate Gothic Bold"/>
                <a:cs typeface="Copperplate Gothic Bold"/>
              </a:rPr>
              <a:t>Live Hacking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983222" y="912469"/>
            <a:ext cx="2127207" cy="40008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algn="ctr" rtl="0"/>
            <a:r>
              <a:rPr lang="de" b="0" i="0" u="none" dirty="0">
                <a:latin typeface="Copperplate Gothic Bold"/>
                <a:cs typeface="Copperplate Gothic Bold"/>
              </a:rPr>
              <a:t>NightHacking Tour</a:t>
            </a:r>
            <a:endParaRPr lang="de" dirty="0"/>
          </a:p>
        </p:txBody>
      </p:sp>
      <p:pic>
        <p:nvPicPr>
          <p:cNvPr id="3" name="Picture 2" descr="NightHackingBad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658" y="1355955"/>
            <a:ext cx="3529031" cy="3529951"/>
          </a:xfrm>
          <a:prstGeom prst="rect">
            <a:avLst/>
          </a:prstGeom>
        </p:spPr>
      </p:pic>
      <p:pic>
        <p:nvPicPr>
          <p:cNvPr id="7" name="Picture 8" descr="O_signature_wht_rgb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8" y="3516682"/>
            <a:ext cx="1400847" cy="43204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793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/>
              <a:t>Das ist wirklich klein…</a:t>
            </a:r>
            <a:endParaRPr lang="d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819" y="2224584"/>
            <a:ext cx="2753866" cy="4171167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2444206" y="2105797"/>
            <a:ext cx="6976751" cy="3018760"/>
            <a:chOff x="2703517" y="2201333"/>
            <a:chExt cx="6976751" cy="3018760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093722" y="2817091"/>
              <a:ext cx="0" cy="221672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540029" y="2496613"/>
              <a:ext cx="3293446" cy="2773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Content Placeholder 5"/>
            <p:cNvPicPr>
              <a:picLocks noChangeAspect="1"/>
            </p:cNvPicPr>
            <p:nvPr/>
          </p:nvPicPr>
          <p:blipFill>
            <a:blip r:embed="rId3"/>
            <a:srcRect l="-46128" r="-46128"/>
            <a:stretch>
              <a:fillRect/>
            </a:stretch>
          </p:blipFill>
          <p:spPr>
            <a:xfrm>
              <a:off x="2703517" y="2623053"/>
              <a:ext cx="6976751" cy="259704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417256" y="2201333"/>
              <a:ext cx="1496934" cy="5385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21899" tIns="60949" rIns="121899" bIns="60949" rtlCol="0">
              <a:spAutoFit/>
            </a:bodyPr>
            <a:lstStyle/>
            <a:p>
              <a:pPr algn="l" rtl="0"/>
              <a:r>
                <a:rPr lang="de" sz="2700" b="0" i="0" u="none">
                  <a:solidFill>
                    <a:schemeClr val="tx2"/>
                  </a:solidFill>
                </a:rPr>
                <a:t>27,6mm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3300944" y="3645809"/>
              <a:ext cx="1496934" cy="5385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21899" tIns="60949" rIns="121899" bIns="60949" rtlCol="0">
              <a:spAutoFit/>
            </a:bodyPr>
            <a:lstStyle/>
            <a:p>
              <a:pPr algn="l" rtl="0"/>
              <a:r>
                <a:rPr lang="de" sz="2700" b="0" i="0" u="none">
                  <a:solidFill>
                    <a:schemeClr val="tx2"/>
                  </a:solidFill>
                </a:rPr>
                <a:t>18,8mm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8421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44143E-6 L -2.5E-6 -0.793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" dirty="0" smtClean="0"/>
              <a:t>Und ist </a:t>
            </a:r>
            <a:r>
              <a:rPr lang="de" dirty="0"/>
              <a:t>wirklich </a:t>
            </a:r>
            <a:r>
              <a:rPr lang="de" dirty="0" smtClean="0"/>
              <a:t>gro</a:t>
            </a:r>
            <a:r>
              <a:rPr lang="de-DE" dirty="0"/>
              <a:t>ß</a:t>
            </a:r>
            <a:r>
              <a:rPr lang="de" dirty="0" smtClean="0"/>
              <a:t>…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88825" cy="6858000"/>
          </a:xfrm>
        </p:spPr>
      </p:pic>
      <p:sp>
        <p:nvSpPr>
          <p:cNvPr id="6" name="Rectangle 5"/>
          <p:cNvSpPr/>
          <p:nvPr/>
        </p:nvSpPr>
        <p:spPr>
          <a:xfrm>
            <a:off x="1" y="6488669"/>
            <a:ext cx="9402411" cy="369332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l" rtl="0"/>
            <a:r>
              <a:rPr lang="de" sz="1600" b="0" i="0" u="none" dirty="0">
                <a:solidFill>
                  <a:schemeClr val="bg1"/>
                </a:solidFill>
              </a:rPr>
              <a:t>http://upload.wikimedia.org/wikipedia/commons/3/3d/Cloud_forest_Ecuador.jpg</a:t>
            </a:r>
            <a:endParaRPr lang="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214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de" b="0" i="0" u="none" dirty="0"/>
              <a:t>Es gibt Java zum Nachtisch</a:t>
            </a:r>
            <a:endParaRPr lang="de" dirty="0"/>
          </a:p>
        </p:txBody>
      </p:sp>
      <p:pic>
        <p:nvPicPr>
          <p:cNvPr id="8" name="Content Placeholder 4" descr="Pi-boar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77" y="2541779"/>
            <a:ext cx="4695335" cy="3466303"/>
          </a:xfrm>
        </p:spPr>
      </p:pic>
      <p:grpSp>
        <p:nvGrpSpPr>
          <p:cNvPr id="10" name="Group 9"/>
          <p:cNvGrpSpPr/>
          <p:nvPr/>
        </p:nvGrpSpPr>
        <p:grpSpPr>
          <a:xfrm>
            <a:off x="218365" y="1366124"/>
            <a:ext cx="7172485" cy="5034676"/>
            <a:chOff x="163817" y="652462"/>
            <a:chExt cx="5456595" cy="405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817" y="652462"/>
              <a:ext cx="4049999" cy="4050000"/>
            </a:xfrm>
            <a:prstGeom prst="rect">
              <a:avLst/>
            </a:prstGeom>
          </p:spPr>
        </p:pic>
        <p:pic>
          <p:nvPicPr>
            <p:cNvPr id="6" name="Picture 5" descr="image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968" b="93871" l="0" r="98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955" y="2220545"/>
              <a:ext cx="2682581" cy="189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625046" y="1734351"/>
              <a:ext cx="995366" cy="1931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de" sz="15000" b="0" i="0" u="none" dirty="0">
                  <a:solidFill>
                    <a:schemeClr val="tx2"/>
                  </a:solidFill>
                </a:rPr>
                <a:t>=</a:t>
              </a:r>
            </a:p>
          </p:txBody>
        </p:sp>
      </p:grpSp>
      <p:sp>
        <p:nvSpPr>
          <p:cNvPr id="11" name="TextBox 8"/>
          <p:cNvSpPr txBox="1"/>
          <p:nvPr/>
        </p:nvSpPr>
        <p:spPr>
          <a:xfrm>
            <a:off x="2123845" y="2670486"/>
            <a:ext cx="130837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de" sz="15000" b="0" i="0" u="none" dirty="0" smtClean="0">
                <a:solidFill>
                  <a:schemeClr val="tx2"/>
                </a:solidFill>
              </a:rPr>
              <a:t>+</a:t>
            </a:r>
            <a:endParaRPr lang="de" sz="15000" b="0" i="0" u="none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1185863" y="1305851"/>
            <a:ext cx="11002962" cy="1068861"/>
          </a:xfrm>
          <a:prstGeom prst="rect">
            <a:avLst/>
          </a:prstGeom>
        </p:spPr>
        <p:txBody>
          <a:bodyPr/>
          <a:lstStyle/>
          <a:p>
            <a:pPr marL="0" indent="0" algn="ctr" rtl="0">
              <a:buNone/>
            </a:pPr>
            <a:r>
              <a:rPr lang="de" b="0" i="0" u="none" dirty="0"/>
              <a:t>Raspberry Pi </a:t>
            </a:r>
            <a:r>
              <a:rPr lang="de" b="0" i="0" u="none" dirty="0" smtClean="0"/>
              <a:t>(</a:t>
            </a:r>
            <a:r>
              <a:rPr lang="de" b="0" i="0" u="none" dirty="0"/>
              <a:t>das ist ein englisches </a:t>
            </a:r>
            <a:r>
              <a:rPr lang="de" b="0" i="0" u="none" dirty="0" smtClean="0"/>
              <a:t>Wortspiel: </a:t>
            </a:r>
          </a:p>
          <a:p>
            <a:pPr marL="0" indent="0" algn="ctr" rtl="0">
              <a:buNone/>
            </a:pPr>
            <a:r>
              <a:rPr lang="de" b="0" i="0" u="none" dirty="0" smtClean="0"/>
              <a:t>es klingt </a:t>
            </a:r>
            <a:r>
              <a:rPr lang="de" b="0" i="0" u="none" dirty="0"/>
              <a:t>wie </a:t>
            </a:r>
            <a:r>
              <a:rPr lang="de" b="1" i="0" u="none" dirty="0">
                <a:solidFill>
                  <a:srgbClr val="FF0000"/>
                </a:solidFill>
              </a:rPr>
              <a:t>Himbeerkuchen</a:t>
            </a:r>
            <a:r>
              <a:rPr lang="de" b="0" i="0" u="none" dirty="0"/>
              <a:t>)</a:t>
            </a:r>
            <a:endParaRPr lang="de" dirty="0"/>
          </a:p>
        </p:txBody>
      </p:sp>
    </p:spTree>
    <p:extLst>
      <p:ext uri="{BB962C8B-B14F-4D97-AF65-F5344CB8AC3E}">
        <p14:creationId xmlns:p14="http://schemas.microsoft.com/office/powerpoint/2010/main" val="31697645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4109 0 " pathEditMode="relative" ptsTypes="AA">
                                      <p:cBhvr>
                                        <p:cTn id="6" dur="7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4109 0 " pathEditMode="relative" ptsTypes="AA">
                                      <p:cBhvr>
                                        <p:cTn id="8" dur="7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kumente und Einstellungen\Skuld\Desktop\chris\Pi_Reiche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096" y="1460310"/>
            <a:ext cx="6557104" cy="48788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24285" cy="1143000"/>
          </a:xfrm>
        </p:spPr>
        <p:txBody>
          <a:bodyPr/>
          <a:lstStyle/>
          <a:p>
            <a:pPr algn="l" rtl="0"/>
            <a:r>
              <a:rPr lang="de" b="0" i="0" u="none" dirty="0"/>
              <a:t>Der Raspberry </a:t>
            </a:r>
            <a:r>
              <a:rPr lang="de" b="0" i="0" u="none" dirty="0" smtClean="0"/>
              <a:t>Pi ist nicht </a:t>
            </a:r>
            <a:r>
              <a:rPr lang="de" b="0" i="0" u="none" dirty="0"/>
              <a:t>teuer</a:t>
            </a:r>
            <a:endParaRPr lang="de" dirty="0"/>
          </a:p>
        </p:txBody>
      </p:sp>
      <p:sp>
        <p:nvSpPr>
          <p:cNvPr id="10" name="TextBox 9"/>
          <p:cNvSpPr txBox="1"/>
          <p:nvPr/>
        </p:nvSpPr>
        <p:spPr>
          <a:xfrm>
            <a:off x="537679" y="4531738"/>
            <a:ext cx="34932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i="0" dirty="0" smtClean="0"/>
              <a:t>C</a:t>
            </a:r>
            <a:r>
              <a:rPr lang="de" sz="8000" i="0" dirty="0" smtClean="0"/>
              <a:t>a.40</a:t>
            </a:r>
            <a:r>
              <a:rPr lang="de-DE" sz="8000" dirty="0" smtClean="0"/>
              <a:t>€</a:t>
            </a:r>
            <a:endParaRPr lang="de" sz="8000" dirty="0"/>
          </a:p>
        </p:txBody>
      </p:sp>
      <p:sp>
        <p:nvSpPr>
          <p:cNvPr id="9" name="Right Arrow 8"/>
          <p:cNvSpPr/>
          <p:nvPr/>
        </p:nvSpPr>
        <p:spPr>
          <a:xfrm rot="19586726">
            <a:off x="3957183" y="4285448"/>
            <a:ext cx="1411743" cy="592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509981" y="6354742"/>
            <a:ext cx="4681181" cy="474255"/>
          </a:xfrm>
        </p:spPr>
        <p:txBody>
          <a:bodyPr/>
          <a:lstStyle/>
          <a:p>
            <a:pPr marL="0" indent="0" algn="l" rtl="0">
              <a:buNone/>
            </a:pPr>
            <a:r>
              <a:rPr lang="de" sz="1800" i="0" u="none" dirty="0" smtClean="0">
                <a:latin typeface="Calibri" panose="020F0502020204030204" pitchFamily="34" charset="0"/>
                <a:cs typeface="Calibri" panose="020F0502020204030204" pitchFamily="34" charset="0"/>
              </a:rPr>
              <a:t>www.reichelt.de</a:t>
            </a:r>
            <a:r>
              <a:rPr lang="de" sz="1800" b="0" i="0" u="none" dirty="0" smtClean="0">
                <a:latin typeface="Calibri" panose="020F0502020204030204" pitchFamily="34" charset="0"/>
                <a:cs typeface="Calibri" panose="020F0502020204030204" pitchFamily="34" charset="0"/>
              </a:rPr>
              <a:t>, aufgerufen am 09.03.2014</a:t>
            </a:r>
            <a:endParaRPr lang="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583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852075" y="940722"/>
            <a:ext cx="7293572" cy="2815240"/>
            <a:chOff x="3852075" y="613170"/>
            <a:chExt cx="7293572" cy="2815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57587" y="613170"/>
              <a:ext cx="1888060" cy="210229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486717" y="1472742"/>
              <a:ext cx="18966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" sz="2400" b="0" i="0" u="none" dirty="0" smtClean="0"/>
                <a:t>Eine (</a:t>
              </a:r>
              <a:r>
                <a:rPr lang="de" sz="2400" dirty="0" smtClean="0"/>
                <a:t>gro</a:t>
              </a:r>
              <a:r>
                <a:rPr lang="de-DE" sz="2400" dirty="0" smtClean="0"/>
                <a:t>ße)</a:t>
              </a:r>
              <a:endParaRPr lang="de-DE" sz="2400" dirty="0"/>
            </a:p>
            <a:p>
              <a:pPr algn="ctr"/>
              <a:r>
                <a:rPr lang="de" sz="2400" b="0" i="0" u="none" dirty="0" smtClean="0"/>
                <a:t>Torte</a:t>
              </a:r>
              <a:endParaRPr lang="de" sz="2400" b="0" i="0" u="none" dirty="0"/>
            </a:p>
          </p:txBody>
        </p:sp>
        <p:sp>
          <p:nvSpPr>
            <p:cNvPr id="14" name="Right Arrow 13"/>
            <p:cNvSpPr/>
            <p:nvPr/>
          </p:nvSpPr>
          <p:spPr>
            <a:xfrm rot="19676881">
              <a:off x="3852075" y="2835744"/>
              <a:ext cx="3911936" cy="59266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73990" y="274638"/>
            <a:ext cx="8024285" cy="1143000"/>
          </a:xfrm>
        </p:spPr>
        <p:txBody>
          <a:bodyPr/>
          <a:lstStyle/>
          <a:p>
            <a:pPr algn="l" rtl="0"/>
            <a:r>
              <a:rPr lang="de" b="0" i="0" u="none" dirty="0"/>
              <a:t>Der Raspberry </a:t>
            </a:r>
            <a:r>
              <a:rPr lang="de" b="0" i="0" u="none" dirty="0" smtClean="0"/>
              <a:t>Pi </a:t>
            </a:r>
            <a:r>
              <a:rPr lang="de" b="0" i="0" u="none" dirty="0"/>
              <a:t>ist </a:t>
            </a:r>
            <a:r>
              <a:rPr lang="de" b="0" i="0" u="none" dirty="0" smtClean="0"/>
              <a:t>nicht </a:t>
            </a:r>
            <a:r>
              <a:rPr lang="de" b="0" i="0" u="none" dirty="0"/>
              <a:t>teuer</a:t>
            </a:r>
            <a:endParaRPr lang="de" dirty="0"/>
          </a:p>
        </p:txBody>
      </p:sp>
      <p:grpSp>
        <p:nvGrpSpPr>
          <p:cNvPr id="16" name="Group 15"/>
          <p:cNvGrpSpPr/>
          <p:nvPr/>
        </p:nvGrpSpPr>
        <p:grpSpPr>
          <a:xfrm>
            <a:off x="4420370" y="4380599"/>
            <a:ext cx="6863417" cy="2395703"/>
            <a:chOff x="4420370" y="4189527"/>
            <a:chExt cx="6863417" cy="2395703"/>
          </a:xfrm>
        </p:grpSpPr>
        <p:sp>
          <p:nvSpPr>
            <p:cNvPr id="9" name="Right Arrow 8"/>
            <p:cNvSpPr/>
            <p:nvPr/>
          </p:nvSpPr>
          <p:spPr>
            <a:xfrm>
              <a:off x="4420370" y="5310926"/>
              <a:ext cx="2099702" cy="59266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084" y="4189527"/>
              <a:ext cx="2395703" cy="239570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685607" y="5211934"/>
              <a:ext cx="21707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de" sz="2400" b="0" i="0" u="none" dirty="0"/>
                <a:t>Eine Packung </a:t>
              </a:r>
              <a:endParaRPr lang="de" sz="2400" b="0" i="0" u="none" dirty="0" smtClean="0"/>
            </a:p>
            <a:p>
              <a:pPr algn="ctr" rtl="0"/>
              <a:r>
                <a:rPr lang="de" sz="2400" b="0" i="0" u="none" dirty="0" smtClean="0"/>
                <a:t>Windeln</a:t>
              </a:r>
              <a:endParaRPr lang="de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255558" y="3020474"/>
            <a:ext cx="6766803" cy="2029159"/>
            <a:chOff x="4255558" y="2788458"/>
            <a:chExt cx="6766803" cy="20291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0140" y="2788458"/>
              <a:ext cx="1872221" cy="18687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3457" y="3305839"/>
              <a:ext cx="30107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/>
              <a:r>
                <a:rPr lang="de" sz="2400" b="0" i="0" u="none" dirty="0"/>
                <a:t>Ein Fahrrad</a:t>
              </a:r>
            </a:p>
            <a:p>
              <a:pPr algn="l" rtl="0"/>
              <a:r>
                <a:rPr lang="de" sz="2400" b="0" i="0" u="none" dirty="0" smtClean="0"/>
                <a:t>(aber nur ein Reifen</a:t>
              </a:r>
              <a:r>
                <a:rPr lang="de" sz="2400" b="0" i="0" u="none" dirty="0"/>
                <a:t>)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 rot="20623541">
              <a:off x="4255558" y="4224951"/>
              <a:ext cx="1942440" cy="59266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"/>
            </a:p>
          </p:txBody>
        </p:sp>
      </p:grpSp>
      <p:sp>
        <p:nvSpPr>
          <p:cNvPr id="17" name="TextBox 9"/>
          <p:cNvSpPr txBox="1"/>
          <p:nvPr/>
        </p:nvSpPr>
        <p:spPr>
          <a:xfrm>
            <a:off x="537679" y="4531738"/>
            <a:ext cx="34932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0" i="0" dirty="0" smtClean="0"/>
              <a:t>C</a:t>
            </a:r>
            <a:r>
              <a:rPr lang="de" sz="8000" i="0" dirty="0" smtClean="0"/>
              <a:t>a.40</a:t>
            </a:r>
            <a:r>
              <a:rPr lang="de-DE" sz="8000" dirty="0" smtClean="0"/>
              <a:t>€</a:t>
            </a:r>
            <a:endParaRPr lang="de" sz="8000" dirty="0"/>
          </a:p>
        </p:txBody>
      </p:sp>
    </p:spTree>
    <p:extLst>
      <p:ext uri="{BB962C8B-B14F-4D97-AF65-F5344CB8AC3E}">
        <p14:creationId xmlns:p14="http://schemas.microsoft.com/office/powerpoint/2010/main" val="25410205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voxx4kids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devoxx4kids_title</Template>
  <TotalTime>70</TotalTime>
  <Words>1361</Words>
  <Application>Microsoft Office PowerPoint</Application>
  <PresentationFormat>Personnalisé</PresentationFormat>
  <Paragraphs>262</Paragraphs>
  <Slides>44</Slides>
  <Notes>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5" baseType="lpstr">
      <vt:lpstr>devoxx4kids_title</vt:lpstr>
      <vt:lpstr>Der Raspberry Pi und  Spieleentwicklung für Kinder</vt:lpstr>
      <vt:lpstr>Wo läuft eigentlich überall Java?</vt:lpstr>
      <vt:lpstr>Wo läuft eigentlich überall Java?</vt:lpstr>
      <vt:lpstr>Java und 3G in einem kleinen Packet</vt:lpstr>
      <vt:lpstr>Das ist wirklich klein…</vt:lpstr>
      <vt:lpstr>Und ist wirklich groß…</vt:lpstr>
      <vt:lpstr>Es gibt Java zum Nachtisch</vt:lpstr>
      <vt:lpstr>Der Raspberry Pi ist nicht teuer</vt:lpstr>
      <vt:lpstr>Der Raspberry Pi ist nicht teuer</vt:lpstr>
      <vt:lpstr>Chalkboard Electronics Touchscreen</vt:lpstr>
      <vt:lpstr>So richtest Du Deinen Raspberry Pi ein</vt:lpstr>
      <vt:lpstr>Was kommt mit Eurer Laborausrüstung mit</vt:lpstr>
      <vt:lpstr>Sicherheit beim Umgang mit Elektronik!</vt:lpstr>
      <vt:lpstr>So schließt ihr den Pi an  (Teil A)</vt:lpstr>
      <vt:lpstr>So schließt ihr den Pi an  (Teil B)</vt:lpstr>
      <vt:lpstr>So schließt ihr den Pi an (Teil B)</vt:lpstr>
      <vt:lpstr>Läuft alles?</vt:lpstr>
      <vt:lpstr>Anmeldung</vt:lpstr>
      <vt:lpstr>So startet Ihr Eure erste Anwendung</vt:lpstr>
      <vt:lpstr>Présentation PowerPoint</vt:lpstr>
      <vt:lpstr>Den Code hacken</vt:lpstr>
      <vt:lpstr>Mary Had a Little Lambda</vt:lpstr>
      <vt:lpstr>Datenströme generieren</vt:lpstr>
      <vt:lpstr>Datenströme generieren</vt:lpstr>
      <vt:lpstr>Lasst uns ein paar  Tiere erzeugen!</vt:lpstr>
      <vt:lpstr>Présentation PowerPoint</vt:lpstr>
      <vt:lpstr>Datenströme filtern</vt:lpstr>
      <vt:lpstr>Bunte Lämmer!</vt:lpstr>
      <vt:lpstr>Présentation PowerPoint</vt:lpstr>
      <vt:lpstr>Sammlungen filtern</vt:lpstr>
      <vt:lpstr>Wählerische Esser</vt:lpstr>
      <vt:lpstr>Présentation PowerPoint</vt:lpstr>
      <vt:lpstr>Datenströme abbilden</vt:lpstr>
      <vt:lpstr>Einzelabbildung  (Single Map)</vt:lpstr>
      <vt:lpstr>Oder eine Doppelabbildung (Double Map)!</vt:lpstr>
      <vt:lpstr>Présentation PowerPoint</vt:lpstr>
      <vt:lpstr>Flache Abbildungen</vt:lpstr>
      <vt:lpstr>Eier ausbrüten</vt:lpstr>
      <vt:lpstr>Présentation PowerPoint</vt:lpstr>
      <vt:lpstr>Reduzieren</vt:lpstr>
      <vt:lpstr>Und der (kleine) Fuchs hat  sie alle gefressen!</vt:lpstr>
      <vt:lpstr>Présentation PowerPoint</vt:lpstr>
      <vt:lpstr>Das Mary Had a Little Lambda Projekt</vt:lpstr>
      <vt:lpstr>Présentation PowerPoint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09J1 template, PPT2008/Macintosh</dc:title>
  <dc:subject>2009 JavaOne Conference, San Francisco</dc:subject>
  <dc:creator>Jonathan Giles;Stephen Chin</dc:creator>
  <dc:description>Onsite breakout presentation support by Reaction Graphics LLC, www.reactiongraphics.com</dc:description>
  <cp:lastModifiedBy> </cp:lastModifiedBy>
  <cp:revision>820</cp:revision>
  <dcterms:created xsi:type="dcterms:W3CDTF">2011-10-05T19:48:43Z</dcterms:created>
  <dcterms:modified xsi:type="dcterms:W3CDTF">2014-03-09T17:55:50Z</dcterms:modified>
</cp:coreProperties>
</file>